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23"/>
  </p:notesMasterIdLst>
  <p:sldIdLst>
    <p:sldId id="258" r:id="rId2"/>
    <p:sldId id="264" r:id="rId3"/>
    <p:sldId id="274" r:id="rId4"/>
    <p:sldId id="266" r:id="rId5"/>
    <p:sldId id="276" r:id="rId6"/>
    <p:sldId id="259" r:id="rId7"/>
    <p:sldId id="269" r:id="rId8"/>
    <p:sldId id="270" r:id="rId9"/>
    <p:sldId id="271" r:id="rId10"/>
    <p:sldId id="272" r:id="rId11"/>
    <p:sldId id="273" r:id="rId12"/>
    <p:sldId id="277" r:id="rId13"/>
    <p:sldId id="278" r:id="rId14"/>
    <p:sldId id="280" r:id="rId15"/>
    <p:sldId id="287" r:id="rId16"/>
    <p:sldId id="288" r:id="rId17"/>
    <p:sldId id="289" r:id="rId18"/>
    <p:sldId id="290" r:id="rId19"/>
    <p:sldId id="291" r:id="rId20"/>
    <p:sldId id="292" r:id="rId21"/>
    <p:sldId id="293" r:id="rId22"/>
  </p:sldIdLst>
  <p:sldSz cx="12192000" cy="6858000"/>
  <p:notesSz cx="6858000" cy="9144000"/>
  <p:embeddedFontLst>
    <p:embeddedFont>
      <p:font typeface="야놀자 야체 R" panose="02020603020101020101" pitchFamily="18" charset="-127"/>
      <p:regular r:id="rId24"/>
    </p:embeddedFont>
    <p:embeddedFont>
      <p:font typeface="나눔손글씨 펜" panose="03040600000000000000" pitchFamily="66" charset="-127"/>
      <p:regular r:id="rId25"/>
    </p:embeddedFont>
    <p:embeddedFont>
      <p:font typeface="나눔손글씨 붓" panose="03060600000000000000" pitchFamily="66" charset="-127"/>
      <p:regular r:id="rId26"/>
    </p:embeddedFont>
    <p:embeddedFont>
      <p:font typeface="맑은 고딕" panose="020B0503020000020004" pitchFamily="50" charset="-127"/>
      <p:regular r:id="rId27"/>
      <p:bold r:id="rId28"/>
    </p:embeddedFont>
    <p:embeddedFont>
      <p:font typeface="야놀자 야체 B" panose="02020603020101020101" pitchFamily="18" charset="-127"/>
      <p:bold r:id="rId2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90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7B8D8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557" autoAdjust="0"/>
    <p:restoredTop sz="80583" autoAdjust="0"/>
  </p:normalViewPr>
  <p:slideViewPr>
    <p:cSldViewPr snapToGrid="0">
      <p:cViewPr varScale="1">
        <p:scale>
          <a:sx n="71" d="100"/>
          <a:sy n="71" d="100"/>
        </p:scale>
        <p:origin x="1430" y="62"/>
      </p:cViewPr>
      <p:guideLst>
        <p:guide orient="horz" pos="2160"/>
        <p:guide pos="390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C60F0A-C0FB-43B6-8A50-78251FCFF1F8}" type="datetimeFigureOut">
              <a:rPr lang="ko-KR" altLang="en-US" smtClean="0"/>
              <a:t>2019-11-06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661FFB-3DC0-4DE6-A70D-7E71414728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27711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기존의 어플리케이션은 많은 데이터들과 복잡한 검색을 통해서</a:t>
            </a:r>
            <a:r>
              <a:rPr lang="ko-KR" altLang="en-US" baseline="0" dirty="0" smtClean="0"/>
              <a:t> 행사 정보를 찾아야 </a:t>
            </a:r>
            <a:r>
              <a:rPr lang="ko-KR" altLang="en-US" baseline="0" dirty="0" err="1" smtClean="0"/>
              <a:t>하는데에</a:t>
            </a:r>
            <a:r>
              <a:rPr lang="ko-KR" altLang="en-US" baseline="0" dirty="0" smtClean="0"/>
              <a:t> 불편함이 있다고 생각하였고</a:t>
            </a:r>
            <a:r>
              <a:rPr lang="en-US" altLang="ko-KR" baseline="0" dirty="0" smtClean="0"/>
              <a:t>,</a:t>
            </a:r>
          </a:p>
          <a:p>
            <a:endParaRPr lang="en-US" altLang="ko-KR" baseline="0" dirty="0" smtClean="0"/>
          </a:p>
          <a:p>
            <a:r>
              <a:rPr lang="ko-KR" altLang="en-US" baseline="0" dirty="0" err="1" smtClean="0"/>
              <a:t>빅스비</a:t>
            </a:r>
            <a:r>
              <a:rPr lang="ko-KR" altLang="en-US" baseline="0" dirty="0" smtClean="0"/>
              <a:t> 캡슐을 통하여 음성을 이용하여 누구나 간편하게 다양한 축제정보를 한번에 검색 할 수 있도록 하기 위하여 개발하게 되었습니다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661FFB-3DC0-4DE6-A70D-7E71414728DF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84701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Location</a:t>
            </a:r>
            <a:r>
              <a:rPr lang="ko-KR" altLang="en-US" dirty="0" smtClean="0"/>
              <a:t>에서는 </a:t>
            </a:r>
            <a:r>
              <a:rPr lang="en-US" altLang="ko-KR" dirty="0" smtClean="0"/>
              <a:t>GPS</a:t>
            </a:r>
            <a:r>
              <a:rPr lang="ko-KR" altLang="en-US" dirty="0" smtClean="0"/>
              <a:t>로 </a:t>
            </a:r>
            <a:r>
              <a:rPr lang="en-US" altLang="ko-KR" dirty="0" smtClean="0"/>
              <a:t>20Km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까지 검색 가능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661FFB-3DC0-4DE6-A70D-7E71414728DF}" type="slidenum">
              <a:rPr lang="ko-KR" altLang="en-US" smtClean="0">
                <a:solidFill>
                  <a:prstClr val="black"/>
                </a:solidFill>
              </a:rPr>
              <a:pPr/>
              <a:t>19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00700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661FFB-3DC0-4DE6-A70D-7E71414728DF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7025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661FFB-3DC0-4DE6-A70D-7E71414728DF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02093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Location</a:t>
            </a:r>
            <a:r>
              <a:rPr lang="ko-KR" altLang="en-US" dirty="0" smtClean="0"/>
              <a:t>에서는 </a:t>
            </a:r>
            <a:r>
              <a:rPr lang="en-US" altLang="ko-KR" dirty="0" smtClean="0"/>
              <a:t>GPS</a:t>
            </a:r>
            <a:r>
              <a:rPr lang="ko-KR" altLang="en-US" dirty="0" smtClean="0"/>
              <a:t>로 </a:t>
            </a:r>
            <a:r>
              <a:rPr lang="en-US" altLang="ko-KR" dirty="0" smtClean="0"/>
              <a:t>20Km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까지 검색 가능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661FFB-3DC0-4DE6-A70D-7E71414728DF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30646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Location</a:t>
            </a:r>
            <a:r>
              <a:rPr lang="ko-KR" altLang="en-US" dirty="0" smtClean="0"/>
              <a:t>에서는 </a:t>
            </a:r>
            <a:r>
              <a:rPr lang="en-US" altLang="ko-KR" dirty="0" smtClean="0"/>
              <a:t>GPS</a:t>
            </a:r>
            <a:r>
              <a:rPr lang="ko-KR" altLang="en-US" dirty="0" smtClean="0"/>
              <a:t>로 </a:t>
            </a:r>
            <a:r>
              <a:rPr lang="en-US" altLang="ko-KR" dirty="0" smtClean="0"/>
              <a:t>20Km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까지 검색 가능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661FFB-3DC0-4DE6-A70D-7E71414728DF}" type="slidenum">
              <a:rPr lang="ko-KR" altLang="en-US" smtClean="0">
                <a:solidFill>
                  <a:prstClr val="black"/>
                </a:solidFill>
              </a:rPr>
              <a:pPr/>
              <a:t>14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62894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Location</a:t>
            </a:r>
            <a:r>
              <a:rPr lang="ko-KR" altLang="en-US" dirty="0" smtClean="0"/>
              <a:t>에서는 </a:t>
            </a:r>
            <a:r>
              <a:rPr lang="en-US" altLang="ko-KR" dirty="0" smtClean="0"/>
              <a:t>GPS</a:t>
            </a:r>
            <a:r>
              <a:rPr lang="ko-KR" altLang="en-US" dirty="0" smtClean="0"/>
              <a:t>로 </a:t>
            </a:r>
            <a:r>
              <a:rPr lang="en-US" altLang="ko-KR" dirty="0" smtClean="0"/>
              <a:t>20Km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까지 검색 가능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661FFB-3DC0-4DE6-A70D-7E71414728DF}" type="slidenum">
              <a:rPr lang="ko-KR" altLang="en-US" smtClean="0">
                <a:solidFill>
                  <a:prstClr val="black"/>
                </a:solidFill>
              </a:rPr>
              <a:pPr/>
              <a:t>15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29383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Location</a:t>
            </a:r>
            <a:r>
              <a:rPr lang="ko-KR" altLang="en-US" dirty="0" smtClean="0"/>
              <a:t>에서는 </a:t>
            </a:r>
            <a:r>
              <a:rPr lang="en-US" altLang="ko-KR" dirty="0" smtClean="0"/>
              <a:t>GPS</a:t>
            </a:r>
            <a:r>
              <a:rPr lang="ko-KR" altLang="en-US" dirty="0" smtClean="0"/>
              <a:t>로 </a:t>
            </a:r>
            <a:r>
              <a:rPr lang="en-US" altLang="ko-KR" dirty="0" smtClean="0"/>
              <a:t>20Km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까지 검색 가능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661FFB-3DC0-4DE6-A70D-7E71414728DF}" type="slidenum">
              <a:rPr lang="ko-KR" altLang="en-US" smtClean="0">
                <a:solidFill>
                  <a:prstClr val="black"/>
                </a:solidFill>
              </a:rPr>
              <a:pPr/>
              <a:t>16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94856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Location</a:t>
            </a:r>
            <a:r>
              <a:rPr lang="ko-KR" altLang="en-US" dirty="0" smtClean="0"/>
              <a:t>에서는 </a:t>
            </a:r>
            <a:r>
              <a:rPr lang="en-US" altLang="ko-KR" dirty="0" smtClean="0"/>
              <a:t>GPS</a:t>
            </a:r>
            <a:r>
              <a:rPr lang="ko-KR" altLang="en-US" dirty="0" smtClean="0"/>
              <a:t>로 </a:t>
            </a:r>
            <a:r>
              <a:rPr lang="en-US" altLang="ko-KR" dirty="0" smtClean="0"/>
              <a:t>20Km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까지 검색 가능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661FFB-3DC0-4DE6-A70D-7E71414728DF}" type="slidenum">
              <a:rPr lang="ko-KR" altLang="en-US" smtClean="0">
                <a:solidFill>
                  <a:prstClr val="black"/>
                </a:solidFill>
              </a:rPr>
              <a:pPr/>
              <a:t>17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45569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Location</a:t>
            </a:r>
            <a:r>
              <a:rPr lang="ko-KR" altLang="en-US" dirty="0" smtClean="0"/>
              <a:t>에서는 </a:t>
            </a:r>
            <a:r>
              <a:rPr lang="en-US" altLang="ko-KR" dirty="0" smtClean="0"/>
              <a:t>GPS</a:t>
            </a:r>
            <a:r>
              <a:rPr lang="ko-KR" altLang="en-US" dirty="0" smtClean="0"/>
              <a:t>로 </a:t>
            </a:r>
            <a:r>
              <a:rPr lang="en-US" altLang="ko-KR" dirty="0" smtClean="0"/>
              <a:t>20Km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까지 검색 가능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661FFB-3DC0-4DE6-A70D-7E71414728DF}" type="slidenum">
              <a:rPr lang="ko-KR" altLang="en-US" smtClean="0">
                <a:solidFill>
                  <a:prstClr val="black"/>
                </a:solidFill>
              </a:rPr>
              <a:pPr/>
              <a:t>18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09281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2019-11-06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66488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2019-11-06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74046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2019-11-06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35127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2019-11-06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5583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2019-11-06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83409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2019-11-06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58965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2019-11-06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90235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2019-11-06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66384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2019-11-06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78415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2019-11-06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97714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2019-11-06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5834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2019-11-06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62960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7.jpe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6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rgbClr val="B4E5EC"/>
          </a:fgClr>
          <a:bgClr>
            <a:srgbClr val="A6DFEA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2468533" y="1642564"/>
            <a:ext cx="7454283" cy="32162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8800" kern="0" dirty="0" smtClean="0">
                <a:ln w="3175">
                  <a:solidFill>
                    <a:prstClr val="white"/>
                  </a:solidFill>
                </a:ln>
                <a:solidFill>
                  <a:prstClr val="white"/>
                </a:solidFill>
                <a:effectLst>
                  <a:outerShdw dist="50800" dir="2700000" algn="tl" rotWithShape="0">
                    <a:srgbClr val="68C2E6">
                      <a:alpha val="40000"/>
                    </a:srgbClr>
                  </a:outerShdw>
                </a:effectLst>
                <a:latin typeface="야놀자 야체 B" panose="02020603020101020101" pitchFamily="18" charset="-127"/>
                <a:ea typeface="야놀자 야체 R" panose="02020603020101020101" pitchFamily="18" charset="-127"/>
              </a:rPr>
              <a:t>Bixby</a:t>
            </a:r>
            <a:r>
              <a:rPr lang="ko-KR" altLang="en-US" sz="8800" kern="0" dirty="0" smtClean="0">
                <a:ln w="3175">
                  <a:solidFill>
                    <a:prstClr val="white"/>
                  </a:solidFill>
                </a:ln>
                <a:solidFill>
                  <a:prstClr val="white"/>
                </a:solidFill>
                <a:effectLst>
                  <a:outerShdw dist="50800" dir="2700000" algn="tl" rotWithShape="0">
                    <a:srgbClr val="68C2E6">
                      <a:alpha val="40000"/>
                    </a:srgbClr>
                  </a:outerShdw>
                </a:effectLst>
                <a:latin typeface="야놀자 야체 B" panose="02020603020101020101" pitchFamily="18" charset="-127"/>
                <a:ea typeface="야놀자 야체 R" panose="02020603020101020101" pitchFamily="18" charset="-127"/>
              </a:rPr>
              <a:t> </a:t>
            </a:r>
            <a:r>
              <a:rPr lang="en-US" altLang="ko-KR" sz="8800" kern="0" dirty="0" smtClean="0">
                <a:ln w="3175">
                  <a:solidFill>
                    <a:prstClr val="white"/>
                  </a:solidFill>
                </a:ln>
                <a:solidFill>
                  <a:prstClr val="white"/>
                </a:solidFill>
                <a:effectLst>
                  <a:outerShdw dist="50800" dir="2700000" algn="tl" rotWithShape="0">
                    <a:srgbClr val="68C2E6">
                      <a:alpha val="40000"/>
                    </a:srgbClr>
                  </a:outerShdw>
                </a:effectLst>
                <a:latin typeface="야놀자 야체 B" panose="02020603020101020101" pitchFamily="18" charset="-127"/>
                <a:ea typeface="야놀자 야체 R" panose="02020603020101020101" pitchFamily="18" charset="-127"/>
              </a:rPr>
              <a:t>Capsule</a:t>
            </a:r>
          </a:p>
          <a:p>
            <a:pPr algn="r"/>
            <a:r>
              <a:rPr lang="en-US" altLang="ko-KR" sz="11500" kern="0" dirty="0">
                <a:ln w="3175">
                  <a:solidFill>
                    <a:prstClr val="white"/>
                  </a:solidFill>
                </a:ln>
                <a:solidFill>
                  <a:prstClr val="white"/>
                </a:solidFill>
                <a:effectLst>
                  <a:outerShdw dist="50800" dir="2700000" algn="tl" rotWithShape="0">
                    <a:srgbClr val="68C2E6">
                      <a:alpha val="40000"/>
                    </a:srgbClr>
                  </a:outerShdw>
                </a:effectLst>
                <a:latin typeface="야놀자 야체 B" panose="02020603020101020101" pitchFamily="18" charset="-127"/>
                <a:ea typeface="야놀자 야체 R" panose="02020603020101020101" pitchFamily="18" charset="-127"/>
              </a:rPr>
              <a:t> </a:t>
            </a:r>
            <a:r>
              <a:rPr lang="en-US" altLang="ko-KR" sz="11500" kern="0" dirty="0" smtClean="0">
                <a:ln w="3175">
                  <a:solidFill>
                    <a:prstClr val="white"/>
                  </a:solidFill>
                </a:ln>
                <a:solidFill>
                  <a:prstClr val="white"/>
                </a:solidFill>
                <a:effectLst>
                  <a:outerShdw dist="50800" dir="2700000" algn="tl" rotWithShape="0">
                    <a:srgbClr val="68C2E6">
                      <a:alpha val="40000"/>
                    </a:srgbClr>
                  </a:outerShdw>
                </a:effectLst>
                <a:latin typeface="야놀자 야체 B" panose="02020603020101020101" pitchFamily="18" charset="-127"/>
                <a:ea typeface="야놀자 야체 R" panose="02020603020101020101" pitchFamily="18" charset="-127"/>
              </a:rPr>
              <a:t>          </a:t>
            </a:r>
            <a:r>
              <a:rPr lang="ko-KR" altLang="en-US" sz="11500" kern="0" dirty="0" err="1" smtClean="0">
                <a:ln w="3175">
                  <a:solidFill>
                    <a:prstClr val="white"/>
                  </a:solidFill>
                </a:ln>
                <a:solidFill>
                  <a:srgbClr val="FFFF00"/>
                </a:solidFill>
                <a:effectLst>
                  <a:outerShdw dist="50800" dir="2700000" algn="tl" rotWithShape="0">
                    <a:srgbClr val="68C2E6">
                      <a:alpha val="40000"/>
                    </a:srgbClr>
                  </a:outerShdw>
                </a:effectLst>
                <a:latin typeface="야놀자 야체 B" panose="02020603020101020101" pitchFamily="18" charset="-127"/>
                <a:ea typeface="야놀자 야체 R" panose="02020603020101020101" pitchFamily="18" charset="-127"/>
              </a:rPr>
              <a:t>놀러가자</a:t>
            </a:r>
            <a:endParaRPr lang="en-US" altLang="ko-KR" sz="11500" b="1" kern="0" dirty="0">
              <a:ln w="3175">
                <a:noFill/>
              </a:ln>
              <a:solidFill>
                <a:srgbClr val="FFFF00"/>
              </a:solidFill>
              <a:effectLst>
                <a:outerShdw dist="50800" dir="2700000" algn="tl" rotWithShape="0">
                  <a:srgbClr val="68C2E6">
                    <a:alpha val="40000"/>
                  </a:srgbClr>
                </a:outerShdw>
              </a:effectLst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16" name="자유형 15">
            <a:extLst>
              <a:ext uri="{FF2B5EF4-FFF2-40B4-BE49-F238E27FC236}">
                <a16:creationId xmlns="" xmlns:a16="http://schemas.microsoft.com/office/drawing/2014/main" id="{B4EFF1AA-399E-48E1-A799-FE79345503AA}"/>
              </a:ext>
            </a:extLst>
          </p:cNvPr>
          <p:cNvSpPr/>
          <p:nvPr/>
        </p:nvSpPr>
        <p:spPr>
          <a:xfrm rot="19249572">
            <a:off x="10965584" y="4422643"/>
            <a:ext cx="411240" cy="345082"/>
          </a:xfrm>
          <a:custGeom>
            <a:avLst/>
            <a:gdLst>
              <a:gd name="connsiteX0" fmla="*/ 407764 w 548320"/>
              <a:gd name="connsiteY0" fmla="*/ 0 h 460109"/>
              <a:gd name="connsiteX1" fmla="*/ 548320 w 548320"/>
              <a:gd name="connsiteY1" fmla="*/ 239371 h 460109"/>
              <a:gd name="connsiteX2" fmla="*/ 529633 w 548320"/>
              <a:gd name="connsiteY2" fmla="*/ 250344 h 460109"/>
              <a:gd name="connsiteX3" fmla="*/ 529945 w 548320"/>
              <a:gd name="connsiteY3" fmla="*/ 250577 h 460109"/>
              <a:gd name="connsiteX4" fmla="*/ 195818 w 548320"/>
              <a:gd name="connsiteY4" fmla="*/ 446769 h 460109"/>
              <a:gd name="connsiteX5" fmla="*/ 195820 w 548320"/>
              <a:gd name="connsiteY5" fmla="*/ 446771 h 460109"/>
              <a:gd name="connsiteX6" fmla="*/ 173102 w 548320"/>
              <a:gd name="connsiteY6" fmla="*/ 460109 h 460109"/>
              <a:gd name="connsiteX7" fmla="*/ 151276 w 548320"/>
              <a:gd name="connsiteY7" fmla="*/ 447126 h 460109"/>
              <a:gd name="connsiteX8" fmla="*/ 166870 w 548320"/>
              <a:gd name="connsiteY8" fmla="*/ 440374 h 460109"/>
              <a:gd name="connsiteX9" fmla="*/ 116070 w 548320"/>
              <a:gd name="connsiteY9" fmla="*/ 409218 h 460109"/>
              <a:gd name="connsiteX10" fmla="*/ 134273 w 548320"/>
              <a:gd name="connsiteY10" fmla="*/ 399592 h 460109"/>
              <a:gd name="connsiteX11" fmla="*/ 80637 w 548320"/>
              <a:gd name="connsiteY11" fmla="*/ 366908 h 460109"/>
              <a:gd name="connsiteX12" fmla="*/ 117160 w 548320"/>
              <a:gd name="connsiteY12" fmla="*/ 349613 h 460109"/>
              <a:gd name="connsiteX13" fmla="*/ 114213 w 548320"/>
              <a:gd name="connsiteY13" fmla="*/ 344594 h 460109"/>
              <a:gd name="connsiteX14" fmla="*/ 70640 w 548320"/>
              <a:gd name="connsiteY14" fmla="*/ 318672 h 460109"/>
              <a:gd name="connsiteX15" fmla="*/ 86232 w 548320"/>
              <a:gd name="connsiteY15" fmla="*/ 311920 h 460109"/>
              <a:gd name="connsiteX16" fmla="*/ 35433 w 548320"/>
              <a:gd name="connsiteY16" fmla="*/ 280765 h 460109"/>
              <a:gd name="connsiteX17" fmla="*/ 53636 w 548320"/>
              <a:gd name="connsiteY17" fmla="*/ 271138 h 460109"/>
              <a:gd name="connsiteX18" fmla="*/ 0 w 548320"/>
              <a:gd name="connsiteY18" fmla="*/ 238453 h 460109"/>
              <a:gd name="connsiteX19" fmla="*/ 40602 w 548320"/>
              <a:gd name="connsiteY19" fmla="*/ 219229 h 460109"/>
              <a:gd name="connsiteX20" fmla="*/ 39195 w 548320"/>
              <a:gd name="connsiteY20" fmla="*/ 216836 h 460109"/>
              <a:gd name="connsiteX21" fmla="*/ 109580 w 548320"/>
              <a:gd name="connsiteY21" fmla="*/ 175507 h 460109"/>
              <a:gd name="connsiteX22" fmla="*/ 109275 w 548320"/>
              <a:gd name="connsiteY22" fmla="*/ 175269 h 460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548320" h="460109">
                <a:moveTo>
                  <a:pt x="407764" y="0"/>
                </a:moveTo>
                <a:lnTo>
                  <a:pt x="548320" y="239371"/>
                </a:lnTo>
                <a:lnTo>
                  <a:pt x="529633" y="250344"/>
                </a:lnTo>
                <a:lnTo>
                  <a:pt x="529945" y="250577"/>
                </a:lnTo>
                <a:lnTo>
                  <a:pt x="195818" y="446769"/>
                </a:lnTo>
                <a:lnTo>
                  <a:pt x="195820" y="446771"/>
                </a:lnTo>
                <a:lnTo>
                  <a:pt x="173102" y="460109"/>
                </a:lnTo>
                <a:lnTo>
                  <a:pt x="151276" y="447126"/>
                </a:lnTo>
                <a:lnTo>
                  <a:pt x="166870" y="440374"/>
                </a:lnTo>
                <a:lnTo>
                  <a:pt x="116070" y="409218"/>
                </a:lnTo>
                <a:lnTo>
                  <a:pt x="134273" y="399592"/>
                </a:lnTo>
                <a:lnTo>
                  <a:pt x="80637" y="366908"/>
                </a:lnTo>
                <a:lnTo>
                  <a:pt x="117160" y="349613"/>
                </a:lnTo>
                <a:lnTo>
                  <a:pt x="114213" y="344594"/>
                </a:lnTo>
                <a:lnTo>
                  <a:pt x="70640" y="318672"/>
                </a:lnTo>
                <a:lnTo>
                  <a:pt x="86232" y="311920"/>
                </a:lnTo>
                <a:lnTo>
                  <a:pt x="35433" y="280765"/>
                </a:lnTo>
                <a:lnTo>
                  <a:pt x="53636" y="271138"/>
                </a:lnTo>
                <a:lnTo>
                  <a:pt x="0" y="238453"/>
                </a:lnTo>
                <a:lnTo>
                  <a:pt x="40602" y="219229"/>
                </a:lnTo>
                <a:lnTo>
                  <a:pt x="39195" y="216836"/>
                </a:lnTo>
                <a:lnTo>
                  <a:pt x="109580" y="175507"/>
                </a:lnTo>
                <a:lnTo>
                  <a:pt x="109275" y="175269"/>
                </a:lnTo>
                <a:close/>
              </a:path>
            </a:pathLst>
          </a:custGeom>
          <a:solidFill>
            <a:schemeClr val="tx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latinLnBrk="1">
              <a:buClrTx/>
              <a:buFontTx/>
              <a:buNone/>
            </a:pPr>
            <a:endParaRPr lang="ko-KR" altLang="en-US" sz="900" b="1" kern="1200" dirty="0">
              <a:solidFill>
                <a:prstClr val="white"/>
              </a:solidFill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10309319" y="4717064"/>
            <a:ext cx="1534061" cy="1831359"/>
            <a:chOff x="5133315" y="2214554"/>
            <a:chExt cx="2045414" cy="2441812"/>
          </a:xfrm>
        </p:grpSpPr>
        <p:grpSp>
          <p:nvGrpSpPr>
            <p:cNvPr id="18" name="그룹 17"/>
            <p:cNvGrpSpPr/>
            <p:nvPr/>
          </p:nvGrpSpPr>
          <p:grpSpPr>
            <a:xfrm>
              <a:off x="5133315" y="2214554"/>
              <a:ext cx="2045414" cy="2441812"/>
              <a:chOff x="2261118" y="2212520"/>
              <a:chExt cx="4814595" cy="5747657"/>
            </a:xfrm>
          </p:grpSpPr>
          <p:sp>
            <p:nvSpPr>
              <p:cNvPr id="20" name="자유형 19"/>
              <p:cNvSpPr/>
              <p:nvPr/>
            </p:nvSpPr>
            <p:spPr>
              <a:xfrm>
                <a:off x="2261118" y="5352272"/>
                <a:ext cx="2071396" cy="2575249"/>
              </a:xfrm>
              <a:custGeom>
                <a:avLst/>
                <a:gdLst>
                  <a:gd name="connsiteX0" fmla="*/ 74645 w 2071396"/>
                  <a:gd name="connsiteY0" fmla="*/ 0 h 2575249"/>
                  <a:gd name="connsiteX1" fmla="*/ 0 w 2071396"/>
                  <a:gd name="connsiteY1" fmla="*/ 2556588 h 2575249"/>
                  <a:gd name="connsiteX2" fmla="*/ 2071396 w 2071396"/>
                  <a:gd name="connsiteY2" fmla="*/ 2575249 h 2575249"/>
                  <a:gd name="connsiteX3" fmla="*/ 74645 w 2071396"/>
                  <a:gd name="connsiteY3" fmla="*/ 0 h 2575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71396" h="2575249">
                    <a:moveTo>
                      <a:pt x="74645" y="0"/>
                    </a:moveTo>
                    <a:lnTo>
                      <a:pt x="0" y="2556588"/>
                    </a:lnTo>
                    <a:lnTo>
                      <a:pt x="2071396" y="2575249"/>
                    </a:lnTo>
                    <a:lnTo>
                      <a:pt x="74645" y="0"/>
                    </a:lnTo>
                    <a:close/>
                  </a:path>
                </a:pathLst>
              </a:custGeom>
              <a:solidFill>
                <a:schemeClr val="tx1">
                  <a:alpha val="27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1">
                  <a:buClrTx/>
                  <a:buFontTx/>
                  <a:buNone/>
                </a:pPr>
                <a:endParaRPr lang="ko-KR" altLang="en-US" sz="2100" kern="120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손글씨 펜" panose="03040600000000000000" pitchFamily="66" charset="-127"/>
                  <a:ea typeface="나눔손글씨 펜" panose="03040600000000000000" pitchFamily="66" charset="-127"/>
                </a:endParaRPr>
              </a:p>
            </p:txBody>
          </p:sp>
          <p:sp>
            <p:nvSpPr>
              <p:cNvPr id="21" name="직사각형 4"/>
              <p:cNvSpPr/>
              <p:nvPr/>
            </p:nvSpPr>
            <p:spPr>
              <a:xfrm>
                <a:off x="2315346" y="2212520"/>
                <a:ext cx="4760367" cy="5747657"/>
              </a:xfrm>
              <a:custGeom>
                <a:avLst/>
                <a:gdLst>
                  <a:gd name="connsiteX0" fmla="*/ 0 w 4739951"/>
                  <a:gd name="connsiteY0" fmla="*/ 0 h 5747657"/>
                  <a:gd name="connsiteX1" fmla="*/ 4739951 w 4739951"/>
                  <a:gd name="connsiteY1" fmla="*/ 0 h 5747657"/>
                  <a:gd name="connsiteX2" fmla="*/ 4739951 w 4739951"/>
                  <a:gd name="connsiteY2" fmla="*/ 5747657 h 5747657"/>
                  <a:gd name="connsiteX3" fmla="*/ 0 w 4739951"/>
                  <a:gd name="connsiteY3" fmla="*/ 5747657 h 5747657"/>
                  <a:gd name="connsiteX4" fmla="*/ 0 w 4739951"/>
                  <a:gd name="connsiteY4" fmla="*/ 0 h 5747657"/>
                  <a:gd name="connsiteX0" fmla="*/ 0 w 4739951"/>
                  <a:gd name="connsiteY0" fmla="*/ 0 h 5747657"/>
                  <a:gd name="connsiteX1" fmla="*/ 4739951 w 4739951"/>
                  <a:gd name="connsiteY1" fmla="*/ 0 h 5747657"/>
                  <a:gd name="connsiteX2" fmla="*/ 4739951 w 4739951"/>
                  <a:gd name="connsiteY2" fmla="*/ 5747657 h 5747657"/>
                  <a:gd name="connsiteX3" fmla="*/ 130629 w 4739951"/>
                  <a:gd name="connsiteY3" fmla="*/ 5449077 h 5747657"/>
                  <a:gd name="connsiteX4" fmla="*/ 0 w 4739951"/>
                  <a:gd name="connsiteY4" fmla="*/ 0 h 5747657"/>
                  <a:gd name="connsiteX0" fmla="*/ 0 w 4739951"/>
                  <a:gd name="connsiteY0" fmla="*/ 0 h 5747657"/>
                  <a:gd name="connsiteX1" fmla="*/ 4739951 w 4739951"/>
                  <a:gd name="connsiteY1" fmla="*/ 0 h 5747657"/>
                  <a:gd name="connsiteX2" fmla="*/ 4739951 w 4739951"/>
                  <a:gd name="connsiteY2" fmla="*/ 5747657 h 5747657"/>
                  <a:gd name="connsiteX3" fmla="*/ 130629 w 4739951"/>
                  <a:gd name="connsiteY3" fmla="*/ 5449077 h 5747657"/>
                  <a:gd name="connsiteX4" fmla="*/ 0 w 4739951"/>
                  <a:gd name="connsiteY4" fmla="*/ 0 h 5747657"/>
                  <a:gd name="connsiteX0" fmla="*/ 50799 w 4790750"/>
                  <a:gd name="connsiteY0" fmla="*/ 0 h 5747657"/>
                  <a:gd name="connsiteX1" fmla="*/ 4790750 w 4790750"/>
                  <a:gd name="connsiteY1" fmla="*/ 0 h 5747657"/>
                  <a:gd name="connsiteX2" fmla="*/ 4790750 w 4790750"/>
                  <a:gd name="connsiteY2" fmla="*/ 5747657 h 5747657"/>
                  <a:gd name="connsiteX3" fmla="*/ 181428 w 4790750"/>
                  <a:gd name="connsiteY3" fmla="*/ 5449077 h 5747657"/>
                  <a:gd name="connsiteX4" fmla="*/ 50799 w 4790750"/>
                  <a:gd name="connsiteY4" fmla="*/ 0 h 5747657"/>
                  <a:gd name="connsiteX0" fmla="*/ 50799 w 4790750"/>
                  <a:gd name="connsiteY0" fmla="*/ 0 h 5747657"/>
                  <a:gd name="connsiteX1" fmla="*/ 4790750 w 4790750"/>
                  <a:gd name="connsiteY1" fmla="*/ 0 h 5747657"/>
                  <a:gd name="connsiteX2" fmla="*/ 4790750 w 4790750"/>
                  <a:gd name="connsiteY2" fmla="*/ 5747657 h 5747657"/>
                  <a:gd name="connsiteX3" fmla="*/ 181428 w 4790750"/>
                  <a:gd name="connsiteY3" fmla="*/ 5449077 h 5747657"/>
                  <a:gd name="connsiteX4" fmla="*/ 50799 w 4790750"/>
                  <a:gd name="connsiteY4" fmla="*/ 0 h 5747657"/>
                  <a:gd name="connsiteX0" fmla="*/ 68812 w 4808763"/>
                  <a:gd name="connsiteY0" fmla="*/ 0 h 5747657"/>
                  <a:gd name="connsiteX1" fmla="*/ 4808763 w 4808763"/>
                  <a:gd name="connsiteY1" fmla="*/ 0 h 5747657"/>
                  <a:gd name="connsiteX2" fmla="*/ 4808763 w 4808763"/>
                  <a:gd name="connsiteY2" fmla="*/ 5747657 h 5747657"/>
                  <a:gd name="connsiteX3" fmla="*/ 199441 w 4808763"/>
                  <a:gd name="connsiteY3" fmla="*/ 5449077 h 5747657"/>
                  <a:gd name="connsiteX4" fmla="*/ 68812 w 4808763"/>
                  <a:gd name="connsiteY4" fmla="*/ 0 h 5747657"/>
                  <a:gd name="connsiteX0" fmla="*/ 20416 w 4760367"/>
                  <a:gd name="connsiteY0" fmla="*/ 0 h 5747657"/>
                  <a:gd name="connsiteX1" fmla="*/ 4760367 w 4760367"/>
                  <a:gd name="connsiteY1" fmla="*/ 0 h 5747657"/>
                  <a:gd name="connsiteX2" fmla="*/ 4760367 w 4760367"/>
                  <a:gd name="connsiteY2" fmla="*/ 5747657 h 5747657"/>
                  <a:gd name="connsiteX3" fmla="*/ 151045 w 4760367"/>
                  <a:gd name="connsiteY3" fmla="*/ 5449077 h 5747657"/>
                  <a:gd name="connsiteX4" fmla="*/ 20416 w 4760367"/>
                  <a:gd name="connsiteY4" fmla="*/ 0 h 5747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0367" h="5747657">
                    <a:moveTo>
                      <a:pt x="20416" y="0"/>
                    </a:moveTo>
                    <a:cubicBezTo>
                      <a:pt x="1675045" y="205274"/>
                      <a:pt x="3180383" y="0"/>
                      <a:pt x="4760367" y="0"/>
                    </a:cubicBezTo>
                    <a:lnTo>
                      <a:pt x="4760367" y="5747657"/>
                    </a:lnTo>
                    <a:cubicBezTo>
                      <a:pt x="3223926" y="5648130"/>
                      <a:pt x="1519535" y="5865844"/>
                      <a:pt x="151045" y="5449077"/>
                    </a:cubicBezTo>
                    <a:cubicBezTo>
                      <a:pt x="-60448" y="3595395"/>
                      <a:pt x="7975" y="1723052"/>
                      <a:pt x="20416" y="0"/>
                    </a:cubicBezTo>
                    <a:close/>
                  </a:path>
                </a:pathLst>
              </a:custGeom>
              <a:solidFill>
                <a:srgbClr val="FDF1A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1">
                  <a:buClrTx/>
                  <a:buFontTx/>
                  <a:buNone/>
                </a:pPr>
                <a:r>
                  <a:rPr lang="ko-KR" altLang="en-US" sz="1800" kern="1200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나눔손글씨 붓" panose="03060600000000000000" pitchFamily="66" charset="-127"/>
                    <a:ea typeface="나눔손글씨 붓" panose="03060600000000000000" pitchFamily="66" charset="-127"/>
                  </a:rPr>
                  <a:t>발표</a:t>
                </a:r>
                <a:endParaRPr lang="en-US" altLang="ko-KR" sz="1800" kern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손글씨 붓" panose="03060600000000000000" pitchFamily="66" charset="-127"/>
                  <a:ea typeface="나눔손글씨 붓" panose="03060600000000000000" pitchFamily="66" charset="-127"/>
                </a:endParaRPr>
              </a:p>
              <a:p>
                <a:pPr algn="ctr" latinLnBrk="1">
                  <a:buClrTx/>
                  <a:buFontTx/>
                  <a:buNone/>
                </a:pPr>
                <a:r>
                  <a:rPr lang="ko-KR" altLang="en-US" sz="2100" kern="1200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나눔손글씨 펜" panose="03040600000000000000" pitchFamily="66" charset="-127"/>
                    <a:ea typeface="나눔손글씨 펜" panose="03040600000000000000" pitchFamily="66" charset="-127"/>
                  </a:rPr>
                  <a:t>김백준</a:t>
                </a:r>
                <a:endParaRPr lang="ko-KR" altLang="en-US" sz="2100" kern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손글씨 펜" panose="03040600000000000000" pitchFamily="66" charset="-127"/>
                  <a:ea typeface="나눔손글씨 펜" panose="03040600000000000000" pitchFamily="66" charset="-127"/>
                </a:endParaRPr>
              </a:p>
            </p:txBody>
          </p:sp>
        </p:grpSp>
        <p:sp>
          <p:nvSpPr>
            <p:cNvPr id="19" name="자유형 18">
              <a:extLst>
                <a:ext uri="{FF2B5EF4-FFF2-40B4-BE49-F238E27FC236}">
                  <a16:creationId xmlns="" xmlns:a16="http://schemas.microsoft.com/office/drawing/2014/main" id="{B4EFF1AA-399E-48E1-A799-FE79345503AA}"/>
                </a:ext>
              </a:extLst>
            </p:cNvPr>
            <p:cNvSpPr/>
            <p:nvPr/>
          </p:nvSpPr>
          <p:spPr>
            <a:xfrm rot="19249572">
              <a:off x="5895496" y="2222499"/>
              <a:ext cx="529945" cy="391373"/>
            </a:xfrm>
            <a:custGeom>
              <a:avLst/>
              <a:gdLst>
                <a:gd name="connsiteX0" fmla="*/ 529945 w 529945"/>
                <a:gd name="connsiteY0" fmla="*/ 181841 h 391373"/>
                <a:gd name="connsiteX1" fmla="*/ 195819 w 529945"/>
                <a:gd name="connsiteY1" fmla="*/ 378033 h 391373"/>
                <a:gd name="connsiteX2" fmla="*/ 195820 w 529945"/>
                <a:gd name="connsiteY2" fmla="*/ 378035 h 391373"/>
                <a:gd name="connsiteX3" fmla="*/ 173102 w 529945"/>
                <a:gd name="connsiteY3" fmla="*/ 391373 h 391373"/>
                <a:gd name="connsiteX4" fmla="*/ 151277 w 529945"/>
                <a:gd name="connsiteY4" fmla="*/ 378390 h 391373"/>
                <a:gd name="connsiteX5" fmla="*/ 166870 w 529945"/>
                <a:gd name="connsiteY5" fmla="*/ 371638 h 391373"/>
                <a:gd name="connsiteX6" fmla="*/ 116070 w 529945"/>
                <a:gd name="connsiteY6" fmla="*/ 340482 h 391373"/>
                <a:gd name="connsiteX7" fmla="*/ 134273 w 529945"/>
                <a:gd name="connsiteY7" fmla="*/ 330856 h 391373"/>
                <a:gd name="connsiteX8" fmla="*/ 80637 w 529945"/>
                <a:gd name="connsiteY8" fmla="*/ 298172 h 391373"/>
                <a:gd name="connsiteX9" fmla="*/ 117160 w 529945"/>
                <a:gd name="connsiteY9" fmla="*/ 280877 h 391373"/>
                <a:gd name="connsiteX10" fmla="*/ 114213 w 529945"/>
                <a:gd name="connsiteY10" fmla="*/ 275858 h 391373"/>
                <a:gd name="connsiteX11" fmla="*/ 70640 w 529945"/>
                <a:gd name="connsiteY11" fmla="*/ 249936 h 391373"/>
                <a:gd name="connsiteX12" fmla="*/ 86233 w 529945"/>
                <a:gd name="connsiteY12" fmla="*/ 243184 h 391373"/>
                <a:gd name="connsiteX13" fmla="*/ 35433 w 529945"/>
                <a:gd name="connsiteY13" fmla="*/ 212029 h 391373"/>
                <a:gd name="connsiteX14" fmla="*/ 53637 w 529945"/>
                <a:gd name="connsiteY14" fmla="*/ 202402 h 391373"/>
                <a:gd name="connsiteX15" fmla="*/ 0 w 529945"/>
                <a:gd name="connsiteY15" fmla="*/ 169717 h 391373"/>
                <a:gd name="connsiteX16" fmla="*/ 40602 w 529945"/>
                <a:gd name="connsiteY16" fmla="*/ 150493 h 391373"/>
                <a:gd name="connsiteX17" fmla="*/ 39195 w 529945"/>
                <a:gd name="connsiteY17" fmla="*/ 148100 h 391373"/>
                <a:gd name="connsiteX18" fmla="*/ 291415 w 529945"/>
                <a:gd name="connsiteY18" fmla="*/ 0 h 391373"/>
                <a:gd name="connsiteX19" fmla="*/ 403285 w 529945"/>
                <a:gd name="connsiteY19" fmla="*/ 87039 h 391373"/>
                <a:gd name="connsiteX20" fmla="*/ 529945 w 529945"/>
                <a:gd name="connsiteY20" fmla="*/ 181841 h 391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29945" h="391373">
                  <a:moveTo>
                    <a:pt x="529945" y="181841"/>
                  </a:moveTo>
                  <a:lnTo>
                    <a:pt x="195819" y="378033"/>
                  </a:lnTo>
                  <a:lnTo>
                    <a:pt x="195820" y="378035"/>
                  </a:lnTo>
                  <a:lnTo>
                    <a:pt x="173102" y="391373"/>
                  </a:lnTo>
                  <a:lnTo>
                    <a:pt x="151277" y="378390"/>
                  </a:lnTo>
                  <a:lnTo>
                    <a:pt x="166870" y="371638"/>
                  </a:lnTo>
                  <a:lnTo>
                    <a:pt x="116070" y="340482"/>
                  </a:lnTo>
                  <a:lnTo>
                    <a:pt x="134273" y="330856"/>
                  </a:lnTo>
                  <a:lnTo>
                    <a:pt x="80637" y="298172"/>
                  </a:lnTo>
                  <a:lnTo>
                    <a:pt x="117160" y="280877"/>
                  </a:lnTo>
                  <a:lnTo>
                    <a:pt x="114213" y="275858"/>
                  </a:lnTo>
                  <a:lnTo>
                    <a:pt x="70640" y="249936"/>
                  </a:lnTo>
                  <a:lnTo>
                    <a:pt x="86233" y="243184"/>
                  </a:lnTo>
                  <a:lnTo>
                    <a:pt x="35433" y="212029"/>
                  </a:lnTo>
                  <a:lnTo>
                    <a:pt x="53637" y="202402"/>
                  </a:lnTo>
                  <a:lnTo>
                    <a:pt x="0" y="169717"/>
                  </a:lnTo>
                  <a:lnTo>
                    <a:pt x="40602" y="150493"/>
                  </a:lnTo>
                  <a:lnTo>
                    <a:pt x="39195" y="148100"/>
                  </a:lnTo>
                  <a:lnTo>
                    <a:pt x="291415" y="0"/>
                  </a:lnTo>
                  <a:lnTo>
                    <a:pt x="403285" y="87039"/>
                  </a:lnTo>
                  <a:lnTo>
                    <a:pt x="529945" y="181841"/>
                  </a:lnTo>
                  <a:close/>
                </a:path>
              </a:pathLst>
            </a:custGeom>
            <a:solidFill>
              <a:schemeClr val="tx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latinLnBrk="1">
                <a:buClrTx/>
                <a:buFontTx/>
                <a:buNone/>
              </a:pPr>
              <a:endParaRPr lang="ko-KR" altLang="en-US" sz="900" b="1" kern="1200" dirty="0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73047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800" accel="100000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800" accel="100000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-9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" decel="100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" decel="100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accel="100000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+0.4+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800" accel="100000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0.4-0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DF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/>
          <p:cNvSpPr/>
          <p:nvPr/>
        </p:nvSpPr>
        <p:spPr>
          <a:xfrm>
            <a:off x="3374527" y="174464"/>
            <a:ext cx="544294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4800" kern="0" dirty="0" err="1" smtClean="0">
                <a:ln w="3175">
                  <a:solidFill>
                    <a:prstClr val="white"/>
                  </a:solidFill>
                </a:ln>
                <a:solidFill>
                  <a:prstClr val="white"/>
                </a:solidFill>
                <a:effectLst>
                  <a:outerShdw dist="50800" dir="2700000" algn="tl" rotWithShape="0">
                    <a:srgbClr val="68C2E6">
                      <a:alpha val="40000"/>
                    </a:srgbClr>
                  </a:outerShdw>
                </a:effectLst>
                <a:latin typeface="야놀자 야체 R" panose="02020603020101020101" pitchFamily="18" charset="-127"/>
                <a:ea typeface="야놀자 야체 R" panose="02020603020101020101" pitchFamily="18" charset="-127"/>
              </a:rPr>
              <a:t>놀러가자</a:t>
            </a:r>
            <a:endParaRPr lang="en-US" altLang="ko-KR" sz="4800" b="1" kern="0" dirty="0">
              <a:ln w="3175">
                <a:noFill/>
              </a:ln>
              <a:solidFill>
                <a:prstClr val="white"/>
              </a:solidFill>
              <a:effectLst>
                <a:outerShdw dist="50800" dir="2700000" algn="tl" rotWithShape="0">
                  <a:srgbClr val="68C2E6">
                    <a:alpha val="40000"/>
                  </a:srgbClr>
                </a:outerShdw>
              </a:effectLst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427901" y="1158240"/>
            <a:ext cx="11552098" cy="5342488"/>
            <a:chOff x="427901" y="1158240"/>
            <a:chExt cx="11552098" cy="5342488"/>
          </a:xfrm>
        </p:grpSpPr>
        <p:sp>
          <p:nvSpPr>
            <p:cNvPr id="2" name="모서리가 둥근 직사각형 1"/>
            <p:cNvSpPr/>
            <p:nvPr/>
          </p:nvSpPr>
          <p:spPr>
            <a:xfrm>
              <a:off x="427901" y="1158240"/>
              <a:ext cx="11552098" cy="5342488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77B8D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" name="Picture 8" descr="빅스비 스튜디오에 대한 이미지 검색결과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955" t="9884" r="17960" b="19499"/>
            <a:stretch/>
          </p:blipFill>
          <p:spPr bwMode="auto">
            <a:xfrm>
              <a:off x="6619256" y="1984100"/>
              <a:ext cx="1435608" cy="15819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12" descr="slack에 대한 이미지 검색결과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79774" y="2172959"/>
              <a:ext cx="782544" cy="7825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14" descr="git lab에 대한 이미지 검색결과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19789" y="1899162"/>
              <a:ext cx="1394381" cy="13301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22" descr="관련 이미지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730" t="18214" r="20390" b="19067"/>
            <a:stretch/>
          </p:blipFill>
          <p:spPr bwMode="auto">
            <a:xfrm>
              <a:off x="9287228" y="2067540"/>
              <a:ext cx="932561" cy="9933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xml에 대한 이미지 검색결과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5419" y="5342800"/>
              <a:ext cx="683837" cy="6274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6" descr="http://www.bloter.net/wp-content/uploads/2017/07/bixby-update2.jpg"/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2767"/>
            <a:stretch/>
          </p:blipFill>
          <p:spPr bwMode="auto">
            <a:xfrm>
              <a:off x="1942292" y="3888151"/>
              <a:ext cx="2711924" cy="23521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오른쪽 화살표 10"/>
            <p:cNvSpPr/>
            <p:nvPr/>
          </p:nvSpPr>
          <p:spPr>
            <a:xfrm>
              <a:off x="4709142" y="4759304"/>
              <a:ext cx="3136392" cy="201168"/>
            </a:xfrm>
            <a:prstGeom prst="rightArrow">
              <a:avLst/>
            </a:prstGeom>
            <a:solidFill>
              <a:srgbClr val="77B8D8"/>
            </a:solidFill>
            <a:ln>
              <a:solidFill>
                <a:srgbClr val="77B8D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오른쪽 화살표 11"/>
            <p:cNvSpPr/>
            <p:nvPr/>
          </p:nvSpPr>
          <p:spPr>
            <a:xfrm rot="10800000">
              <a:off x="4709142" y="5027657"/>
              <a:ext cx="3136392" cy="201168"/>
            </a:xfrm>
            <a:prstGeom prst="rightArrow">
              <a:avLst/>
            </a:prstGeom>
            <a:solidFill>
              <a:srgbClr val="77B8D8"/>
            </a:solidFill>
            <a:ln>
              <a:solidFill>
                <a:srgbClr val="77B8D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224759" y="4349944"/>
              <a:ext cx="14350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“</a:t>
              </a:r>
              <a:r>
                <a:rPr lang="ko-KR" altLang="en-US" dirty="0" smtClean="0"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주변 축제 알려줘</a:t>
              </a:r>
              <a:r>
                <a:rPr lang="en-US" altLang="ko-KR" dirty="0" smtClean="0"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”</a:t>
              </a:r>
              <a:endParaRPr lang="ko-KR" altLang="en-US" dirty="0"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  <p:cxnSp>
          <p:nvCxnSpPr>
            <p:cNvPr id="14" name="직선 화살표 연결선 13"/>
            <p:cNvCxnSpPr/>
            <p:nvPr/>
          </p:nvCxnSpPr>
          <p:spPr>
            <a:xfrm flipH="1">
              <a:off x="4144923" y="2939647"/>
              <a:ext cx="2249423" cy="101498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4706432" y="2939647"/>
              <a:ext cx="9902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Deploy</a:t>
              </a:r>
              <a:endParaRPr lang="ko-KR" altLang="en-US" dirty="0"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54864" y="4468509"/>
              <a:ext cx="3009900" cy="1066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40750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DF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/>
          <p:cNvSpPr/>
          <p:nvPr/>
        </p:nvSpPr>
        <p:spPr>
          <a:xfrm>
            <a:off x="3374527" y="174464"/>
            <a:ext cx="544294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4800" kern="0" smtClean="0">
                <a:ln w="3175">
                  <a:solidFill>
                    <a:prstClr val="white"/>
                  </a:solidFill>
                </a:ln>
                <a:solidFill>
                  <a:prstClr val="white"/>
                </a:solidFill>
                <a:effectLst>
                  <a:outerShdw dist="50800" dir="2700000" algn="tl" rotWithShape="0">
                    <a:srgbClr val="68C2E6">
                      <a:alpha val="40000"/>
                    </a:srgbClr>
                  </a:outerShdw>
                </a:effectLst>
                <a:latin typeface="야놀자 야체 R" panose="02020603020101020101" pitchFamily="18" charset="-127"/>
                <a:ea typeface="야놀자 야체 R" panose="02020603020101020101" pitchFamily="18" charset="-127"/>
              </a:rPr>
              <a:t>놀러가자</a:t>
            </a:r>
            <a:endParaRPr lang="en-US" altLang="ko-KR" sz="4800" b="1" kern="0" dirty="0">
              <a:ln w="3175">
                <a:noFill/>
              </a:ln>
              <a:solidFill>
                <a:prstClr val="white"/>
              </a:solidFill>
              <a:effectLst>
                <a:outerShdw dist="50800" dir="2700000" algn="tl" rotWithShape="0">
                  <a:srgbClr val="68C2E6">
                    <a:alpha val="40000"/>
                  </a:srgbClr>
                </a:outerShdw>
              </a:effectLst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7768004"/>
              </p:ext>
            </p:extLst>
          </p:nvPr>
        </p:nvGraphicFramePr>
        <p:xfrm>
          <a:off x="441925" y="1168958"/>
          <a:ext cx="11300128" cy="54330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251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12516">
                  <a:extLst>
                    <a:ext uri="{9D8B030D-6E8A-4147-A177-3AD203B41FA5}">
                      <a16:colId xmlns="" xmlns:a16="http://schemas.microsoft.com/office/drawing/2014/main" val="612801698"/>
                    </a:ext>
                  </a:extLst>
                </a:gridCol>
                <a:gridCol w="1412516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412516">
                  <a:extLst>
                    <a:ext uri="{9D8B030D-6E8A-4147-A177-3AD203B41FA5}">
                      <a16:colId xmlns="" xmlns:a16="http://schemas.microsoft.com/office/drawing/2014/main" val="3455476009"/>
                    </a:ext>
                  </a:extLst>
                </a:gridCol>
                <a:gridCol w="1412516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1412516">
                  <a:extLst>
                    <a:ext uri="{9D8B030D-6E8A-4147-A177-3AD203B41FA5}">
                      <a16:colId xmlns="" xmlns:a16="http://schemas.microsoft.com/office/drawing/2014/main" val="1616749536"/>
                    </a:ext>
                  </a:extLst>
                </a:gridCol>
                <a:gridCol w="1412516">
                  <a:extLst>
                    <a:ext uri="{9D8B030D-6E8A-4147-A177-3AD203B41FA5}">
                      <a16:colId xmlns="" xmlns:a16="http://schemas.microsoft.com/office/drawing/2014/main" val="1591816880"/>
                    </a:ext>
                  </a:extLst>
                </a:gridCol>
                <a:gridCol w="1412516">
                  <a:extLst>
                    <a:ext uri="{9D8B030D-6E8A-4147-A177-3AD203B41FA5}">
                      <a16:colId xmlns="" xmlns:a16="http://schemas.microsoft.com/office/drawing/2014/main" val="3689630623"/>
                    </a:ext>
                  </a:extLst>
                </a:gridCol>
              </a:tblGrid>
              <a:tr h="8834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>
                          <a:solidFill>
                            <a:schemeClr val="bg1"/>
                          </a:solidFill>
                          <a:latin typeface="야놀자 야체 B" panose="02020603020101020101" pitchFamily="18" charset="-127"/>
                          <a:ea typeface="야놀자 야체 B" panose="02020603020101020101" pitchFamily="18" charset="-127"/>
                        </a:rPr>
                        <a:t>1</a:t>
                      </a:r>
                      <a:r>
                        <a:rPr lang="ko-KR" altLang="en-US" sz="2000" dirty="0" smtClean="0">
                          <a:solidFill>
                            <a:schemeClr val="bg1"/>
                          </a:solidFill>
                          <a:latin typeface="야놀자 야체 B" panose="02020603020101020101" pitchFamily="18" charset="-127"/>
                          <a:ea typeface="야놀자 야체 B" panose="02020603020101020101" pitchFamily="18" charset="-127"/>
                        </a:rPr>
                        <a:t>주</a:t>
                      </a:r>
                      <a:endParaRPr lang="ko-KR" altLang="en-US" sz="2000" dirty="0">
                        <a:solidFill>
                          <a:schemeClr val="bg1"/>
                        </a:solidFill>
                        <a:latin typeface="야놀자 야체 B" panose="02020603020101020101" pitchFamily="18" charset="-127"/>
                        <a:ea typeface="야놀자 야체 B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C6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>
                          <a:solidFill>
                            <a:schemeClr val="bg1"/>
                          </a:solidFill>
                          <a:latin typeface="야놀자 야체 B" panose="02020603020101020101" pitchFamily="18" charset="-127"/>
                          <a:ea typeface="야놀자 야체 B" panose="02020603020101020101" pitchFamily="18" charset="-127"/>
                        </a:rPr>
                        <a:t>2</a:t>
                      </a:r>
                      <a:r>
                        <a:rPr lang="ko-KR" altLang="en-US" sz="2000" dirty="0" smtClean="0">
                          <a:solidFill>
                            <a:schemeClr val="bg1"/>
                          </a:solidFill>
                          <a:latin typeface="야놀자 야체 B" panose="02020603020101020101" pitchFamily="18" charset="-127"/>
                          <a:ea typeface="야놀자 야체 B" panose="02020603020101020101" pitchFamily="18" charset="-127"/>
                        </a:rPr>
                        <a:t>주</a:t>
                      </a:r>
                      <a:endParaRPr lang="ko-KR" altLang="en-US" sz="2000" dirty="0">
                        <a:solidFill>
                          <a:schemeClr val="bg1"/>
                        </a:solidFill>
                        <a:latin typeface="야놀자 야체 B" panose="02020603020101020101" pitchFamily="18" charset="-127"/>
                        <a:ea typeface="야놀자 야체 B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C6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>
                          <a:solidFill>
                            <a:schemeClr val="bg1"/>
                          </a:solidFill>
                          <a:latin typeface="야놀자 야체 B" panose="02020603020101020101" pitchFamily="18" charset="-127"/>
                          <a:ea typeface="야놀자 야체 B" panose="02020603020101020101" pitchFamily="18" charset="-127"/>
                        </a:rPr>
                        <a:t>3</a:t>
                      </a:r>
                      <a:r>
                        <a:rPr lang="ko-KR" altLang="en-US" sz="2000" dirty="0" smtClean="0">
                          <a:solidFill>
                            <a:schemeClr val="bg1"/>
                          </a:solidFill>
                          <a:latin typeface="야놀자 야체 B" panose="02020603020101020101" pitchFamily="18" charset="-127"/>
                          <a:ea typeface="야놀자 야체 B" panose="02020603020101020101" pitchFamily="18" charset="-127"/>
                        </a:rPr>
                        <a:t>주</a:t>
                      </a:r>
                      <a:endParaRPr lang="ko-KR" altLang="en-US" sz="2000" dirty="0">
                        <a:solidFill>
                          <a:schemeClr val="bg1"/>
                        </a:solidFill>
                        <a:latin typeface="야놀자 야체 B" panose="02020603020101020101" pitchFamily="18" charset="-127"/>
                        <a:ea typeface="야놀자 야체 B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C6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>
                          <a:solidFill>
                            <a:schemeClr val="bg1"/>
                          </a:solidFill>
                          <a:latin typeface="야놀자 야체 B" panose="02020603020101020101" pitchFamily="18" charset="-127"/>
                          <a:ea typeface="야놀자 야체 B" panose="02020603020101020101" pitchFamily="18" charset="-127"/>
                        </a:rPr>
                        <a:t>4</a:t>
                      </a:r>
                      <a:r>
                        <a:rPr lang="ko-KR" altLang="en-US" sz="2000" dirty="0" smtClean="0">
                          <a:solidFill>
                            <a:schemeClr val="bg1"/>
                          </a:solidFill>
                          <a:latin typeface="야놀자 야체 B" panose="02020603020101020101" pitchFamily="18" charset="-127"/>
                          <a:ea typeface="야놀자 야체 B" panose="02020603020101020101" pitchFamily="18" charset="-127"/>
                        </a:rPr>
                        <a:t>주</a:t>
                      </a:r>
                      <a:endParaRPr lang="ko-KR" altLang="en-US" sz="2000" dirty="0">
                        <a:solidFill>
                          <a:schemeClr val="bg1"/>
                        </a:solidFill>
                        <a:latin typeface="야놀자 야체 B" panose="02020603020101020101" pitchFamily="18" charset="-127"/>
                        <a:ea typeface="야놀자 야체 B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C6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>
                          <a:solidFill>
                            <a:schemeClr val="bg1"/>
                          </a:solidFill>
                          <a:latin typeface="야놀자 야체 B" panose="02020603020101020101" pitchFamily="18" charset="-127"/>
                          <a:ea typeface="야놀자 야체 B" panose="02020603020101020101" pitchFamily="18" charset="-127"/>
                        </a:rPr>
                        <a:t>5</a:t>
                      </a:r>
                      <a:r>
                        <a:rPr lang="ko-KR" altLang="en-US" sz="2000" dirty="0" smtClean="0">
                          <a:solidFill>
                            <a:schemeClr val="bg1"/>
                          </a:solidFill>
                          <a:latin typeface="야놀자 야체 B" panose="02020603020101020101" pitchFamily="18" charset="-127"/>
                          <a:ea typeface="야놀자 야체 B" panose="02020603020101020101" pitchFamily="18" charset="-127"/>
                        </a:rPr>
                        <a:t>주</a:t>
                      </a:r>
                      <a:endParaRPr lang="ko-KR" altLang="en-US" sz="2000" dirty="0">
                        <a:solidFill>
                          <a:schemeClr val="bg1"/>
                        </a:solidFill>
                        <a:latin typeface="야놀자 야체 B" panose="02020603020101020101" pitchFamily="18" charset="-127"/>
                        <a:ea typeface="야놀자 야체 B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C6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>
                          <a:solidFill>
                            <a:schemeClr val="bg1"/>
                          </a:solidFill>
                          <a:latin typeface="야놀자 야체 B" panose="02020603020101020101" pitchFamily="18" charset="-127"/>
                          <a:ea typeface="야놀자 야체 B" panose="02020603020101020101" pitchFamily="18" charset="-127"/>
                        </a:rPr>
                        <a:t>6</a:t>
                      </a:r>
                      <a:r>
                        <a:rPr lang="ko-KR" altLang="en-US" sz="2000" dirty="0" smtClean="0">
                          <a:solidFill>
                            <a:schemeClr val="bg1"/>
                          </a:solidFill>
                          <a:latin typeface="야놀자 야체 B" panose="02020603020101020101" pitchFamily="18" charset="-127"/>
                          <a:ea typeface="야놀자 야체 B" panose="02020603020101020101" pitchFamily="18" charset="-127"/>
                        </a:rPr>
                        <a:t>주</a:t>
                      </a:r>
                      <a:endParaRPr lang="ko-KR" altLang="en-US" sz="2000" dirty="0">
                        <a:solidFill>
                          <a:schemeClr val="bg1"/>
                        </a:solidFill>
                        <a:latin typeface="야놀자 야체 B" panose="02020603020101020101" pitchFamily="18" charset="-127"/>
                        <a:ea typeface="야놀자 야체 B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C6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>
                          <a:solidFill>
                            <a:schemeClr val="bg1"/>
                          </a:solidFill>
                          <a:latin typeface="야놀자 야체 B" panose="02020603020101020101" pitchFamily="18" charset="-127"/>
                          <a:ea typeface="야놀자 야체 B" panose="02020603020101020101" pitchFamily="18" charset="-127"/>
                        </a:rPr>
                        <a:t>7</a:t>
                      </a:r>
                      <a:r>
                        <a:rPr lang="ko-KR" altLang="en-US" sz="2000" dirty="0" smtClean="0">
                          <a:solidFill>
                            <a:schemeClr val="bg1"/>
                          </a:solidFill>
                          <a:latin typeface="야놀자 야체 B" panose="02020603020101020101" pitchFamily="18" charset="-127"/>
                          <a:ea typeface="야놀자 야체 B" panose="02020603020101020101" pitchFamily="18" charset="-127"/>
                        </a:rPr>
                        <a:t>주</a:t>
                      </a:r>
                      <a:endParaRPr lang="ko-KR" altLang="en-US" sz="2000" dirty="0">
                        <a:solidFill>
                          <a:schemeClr val="bg1"/>
                        </a:solidFill>
                        <a:latin typeface="야놀자 야체 B" panose="02020603020101020101" pitchFamily="18" charset="-127"/>
                        <a:ea typeface="야놀자 야체 B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C6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>
                          <a:solidFill>
                            <a:schemeClr val="bg1"/>
                          </a:solidFill>
                          <a:latin typeface="야놀자 야체 B" panose="02020603020101020101" pitchFamily="18" charset="-127"/>
                          <a:ea typeface="야놀자 야체 B" panose="02020603020101020101" pitchFamily="18" charset="-127"/>
                        </a:rPr>
                        <a:t>8</a:t>
                      </a:r>
                      <a:r>
                        <a:rPr lang="ko-KR" altLang="en-US" sz="2000" dirty="0" smtClean="0">
                          <a:solidFill>
                            <a:schemeClr val="bg1"/>
                          </a:solidFill>
                          <a:latin typeface="야놀자 야체 B" panose="02020603020101020101" pitchFamily="18" charset="-127"/>
                          <a:ea typeface="야놀자 야체 B" panose="02020603020101020101" pitchFamily="18" charset="-127"/>
                        </a:rPr>
                        <a:t>주</a:t>
                      </a:r>
                      <a:endParaRPr lang="ko-KR" altLang="en-US" sz="2000" dirty="0">
                        <a:solidFill>
                          <a:schemeClr val="bg1"/>
                        </a:solidFill>
                        <a:latin typeface="야놀자 야체 B" panose="02020603020101020101" pitchFamily="18" charset="-127"/>
                        <a:ea typeface="야놀자 야체 B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C6E6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549532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528738" y="2128515"/>
            <a:ext cx="1217766" cy="305390"/>
          </a:xfrm>
          <a:prstGeom prst="rect">
            <a:avLst/>
          </a:prstGeom>
          <a:solidFill>
            <a:srgbClr val="FFE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solidFill>
                <a:schemeClr val="tx1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746504" y="2005795"/>
            <a:ext cx="1543050" cy="4185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아이디어 도출 및 회의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926156" y="2505082"/>
            <a:ext cx="295836" cy="305390"/>
          </a:xfrm>
          <a:prstGeom prst="rect">
            <a:avLst/>
          </a:prstGeom>
          <a:solidFill>
            <a:srgbClr val="FFE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solidFill>
                <a:schemeClr val="tx1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969389" y="2396796"/>
            <a:ext cx="1543050" cy="4185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아이디어 선출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926156" y="2942691"/>
            <a:ext cx="632550" cy="305390"/>
          </a:xfrm>
          <a:prstGeom prst="rect">
            <a:avLst/>
          </a:prstGeom>
          <a:solidFill>
            <a:srgbClr val="FFE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solidFill>
                <a:schemeClr val="tx1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2328291" y="2834213"/>
            <a:ext cx="1543050" cy="4185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요구사항 분석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0199003" y="5685854"/>
            <a:ext cx="1543050" cy="4185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테스트 및 유지보수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0396728" y="6208488"/>
            <a:ext cx="1258824" cy="305390"/>
          </a:xfrm>
          <a:prstGeom prst="rect">
            <a:avLst/>
          </a:prstGeom>
          <a:solidFill>
            <a:srgbClr val="FFE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solidFill>
                <a:schemeClr val="tx1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8730812" y="6097744"/>
            <a:ext cx="170697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UCC </a:t>
            </a:r>
            <a:r>
              <a:rPr lang="ko-KR" altLang="en-US" sz="16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및 발표 자료 제작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8961120" y="5808751"/>
            <a:ext cx="1316736" cy="305390"/>
          </a:xfrm>
          <a:prstGeom prst="rect">
            <a:avLst/>
          </a:prstGeom>
          <a:solidFill>
            <a:srgbClr val="FFE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solidFill>
                <a:schemeClr val="tx1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552944" y="5398861"/>
            <a:ext cx="2724912" cy="305390"/>
          </a:xfrm>
          <a:prstGeom prst="rect">
            <a:avLst/>
          </a:prstGeom>
          <a:solidFill>
            <a:srgbClr val="FFE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solidFill>
                <a:schemeClr val="tx1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0277856" y="5285965"/>
            <a:ext cx="1058418" cy="4185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발화 트레이닝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3373464" y="4984667"/>
            <a:ext cx="5432208" cy="305390"/>
          </a:xfrm>
          <a:prstGeom prst="rect">
            <a:avLst/>
          </a:prstGeom>
          <a:solidFill>
            <a:srgbClr val="FFE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solidFill>
                <a:schemeClr val="tx1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8730812" y="4883067"/>
            <a:ext cx="1543050" cy="4185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비즈니스 </a:t>
            </a:r>
            <a:r>
              <a:rPr lang="ko-KR" altLang="en-US" sz="1600" b="1" dirty="0" err="1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로직</a:t>
            </a: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구현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6163056" y="4563481"/>
            <a:ext cx="2642616" cy="305390"/>
          </a:xfrm>
          <a:prstGeom prst="rect">
            <a:avLst/>
          </a:prstGeom>
          <a:solidFill>
            <a:srgbClr val="FFE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solidFill>
                <a:schemeClr val="tx1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8855112" y="4461881"/>
            <a:ext cx="199576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UI/UX </a:t>
            </a: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제작</a:t>
            </a: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(</a:t>
            </a: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뷰 및 레이아웃</a:t>
            </a: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)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3373464" y="4155183"/>
            <a:ext cx="2625000" cy="305390"/>
          </a:xfrm>
          <a:prstGeom prst="rect">
            <a:avLst/>
          </a:prstGeom>
          <a:solidFill>
            <a:srgbClr val="FFE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solidFill>
                <a:schemeClr val="tx1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5970360" y="4032528"/>
            <a:ext cx="1543050" cy="4185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컨셉 및 액션 모델링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558706" y="3774264"/>
            <a:ext cx="632550" cy="305390"/>
          </a:xfrm>
          <a:prstGeom prst="rect">
            <a:avLst/>
          </a:prstGeom>
          <a:solidFill>
            <a:srgbClr val="FFE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solidFill>
                <a:schemeClr val="tx1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2938989" y="3655814"/>
            <a:ext cx="1543050" cy="4185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시나리오 작성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2558706" y="3381364"/>
            <a:ext cx="632550" cy="305390"/>
          </a:xfrm>
          <a:prstGeom prst="rect">
            <a:avLst/>
          </a:prstGeom>
          <a:solidFill>
            <a:srgbClr val="FFE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solidFill>
                <a:schemeClr val="tx1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2938989" y="3280995"/>
            <a:ext cx="1543050" cy="4185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dirty="0" err="1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세부기능</a:t>
            </a: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설계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84549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rgbClr val="B4E5EC"/>
          </a:fgClr>
          <a:bgClr>
            <a:srgbClr val="A6DFEA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2368858" y="2413419"/>
            <a:ext cx="7454283" cy="18620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1500" b="1" kern="0" dirty="0" smtClean="0">
                <a:ln w="3175"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>
                  <a:outerShdw dist="50800" dir="2700000" algn="tl" rotWithShape="0">
                    <a:srgbClr val="68C2E6">
                      <a:alpha val="40000"/>
                    </a:srgbClr>
                  </a:outerShdw>
                </a:effectLst>
                <a:latin typeface="야놀자 야체 B" panose="02020603020101020101" pitchFamily="18" charset="-127"/>
                <a:ea typeface="야놀자 야체 B" panose="02020603020101020101" pitchFamily="18" charset="-127"/>
              </a:rPr>
              <a:t>구현</a:t>
            </a:r>
            <a:endParaRPr lang="en-US" altLang="ko-KR" sz="11500" b="1" kern="0" dirty="0">
              <a:ln w="3175"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>
                <a:outerShdw dist="50800" dir="2700000" algn="tl" rotWithShape="0">
                  <a:srgbClr val="68C2E6">
                    <a:alpha val="40000"/>
                  </a:srgbClr>
                </a:outerShdw>
              </a:effectLst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35729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DF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/>
          <p:cNvSpPr/>
          <p:nvPr/>
        </p:nvSpPr>
        <p:spPr>
          <a:xfrm>
            <a:off x="3374527" y="174464"/>
            <a:ext cx="544294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4800" kern="0" smtClean="0">
                <a:ln w="3175">
                  <a:solidFill>
                    <a:prstClr val="white"/>
                  </a:solidFill>
                </a:ln>
                <a:solidFill>
                  <a:prstClr val="white"/>
                </a:solidFill>
                <a:effectLst>
                  <a:outerShdw dist="50800" dir="2700000" algn="tl" rotWithShape="0">
                    <a:srgbClr val="68C2E6">
                      <a:alpha val="40000"/>
                    </a:srgbClr>
                  </a:outerShdw>
                </a:effectLst>
                <a:latin typeface="야놀자 야체 R" panose="02020603020101020101" pitchFamily="18" charset="-127"/>
                <a:ea typeface="야놀자 야체 R" panose="02020603020101020101" pitchFamily="18" charset="-127"/>
              </a:rPr>
              <a:t>놀러가자</a:t>
            </a:r>
            <a:endParaRPr lang="en-US" altLang="ko-KR" sz="4800" b="1" kern="0" dirty="0">
              <a:ln w="3175">
                <a:noFill/>
              </a:ln>
              <a:solidFill>
                <a:prstClr val="white"/>
              </a:solidFill>
              <a:effectLst>
                <a:outerShdw dist="50800" dir="2700000" algn="tl" rotWithShape="0">
                  <a:srgbClr val="68C2E6">
                    <a:alpha val="40000"/>
                  </a:srgbClr>
                </a:outerShdw>
              </a:effectLst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870522" y="1675086"/>
            <a:ext cx="4263256" cy="5093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>
              <a:lnSpc>
                <a:spcPct val="150000"/>
              </a:lnSpc>
            </a:pPr>
            <a:r>
              <a:rPr lang="en-US" altLang="ko-KR" sz="20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‘</a:t>
            </a:r>
            <a:r>
              <a:rPr lang="ko-KR" altLang="en-US" sz="20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전국</a:t>
            </a:r>
            <a:r>
              <a:rPr lang="en-US" altLang="ko-KR" sz="20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’, ‘</a:t>
            </a:r>
            <a:r>
              <a:rPr lang="ko-KR" altLang="en-US" sz="20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대구 서구</a:t>
            </a:r>
            <a:r>
              <a:rPr lang="en-US" altLang="ko-KR" sz="20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’, ‘</a:t>
            </a:r>
            <a:r>
              <a:rPr lang="ko-KR" altLang="en-US" sz="20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용인</a:t>
            </a:r>
            <a:r>
              <a:rPr lang="en-US" altLang="ko-KR" sz="20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’, ‘</a:t>
            </a:r>
            <a:r>
              <a:rPr lang="ko-KR" altLang="en-US" sz="20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경기도</a:t>
            </a:r>
            <a:r>
              <a:rPr lang="en-US" altLang="ko-KR" sz="20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’, ‘</a:t>
            </a:r>
            <a:r>
              <a:rPr lang="ko-KR" altLang="en-US" sz="20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근처</a:t>
            </a:r>
            <a:r>
              <a:rPr lang="en-US" altLang="ko-KR" sz="20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’</a:t>
            </a:r>
            <a:endParaRPr lang="en-US" altLang="ko-KR" sz="2000" dirty="0">
              <a:solidFill>
                <a:prstClr val="black">
                  <a:lumMod val="65000"/>
                  <a:lumOff val="35000"/>
                </a:prstClr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84140" y="1612193"/>
            <a:ext cx="1241045" cy="646331"/>
          </a:xfrm>
          <a:prstGeom prst="rect">
            <a:avLst/>
          </a:prstGeom>
        </p:spPr>
        <p:txBody>
          <a:bodyPr wrap="none" anchor="ctr" anchorCtr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b="1" dirty="0" smtClean="0">
                <a:solidFill>
                  <a:srgbClr val="44546A">
                    <a:lumMod val="75000"/>
                  </a:srgb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Location</a:t>
            </a:r>
            <a:endParaRPr lang="en-US" altLang="ko-KR" sz="2400" b="1" dirty="0">
              <a:solidFill>
                <a:srgbClr val="44546A">
                  <a:lumMod val="75000"/>
                </a:srgbClr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7411571" y="1675086"/>
            <a:ext cx="3408829" cy="5093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>
              <a:lnSpc>
                <a:spcPct val="150000"/>
              </a:lnSpc>
            </a:pPr>
            <a:r>
              <a:rPr lang="ko-KR" altLang="en-US" sz="20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전국</a:t>
            </a:r>
            <a:r>
              <a:rPr lang="en-US" altLang="ko-KR" sz="20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, </a:t>
            </a:r>
            <a:r>
              <a:rPr lang="ko-KR" altLang="en-US" sz="20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광역시</a:t>
            </a:r>
            <a:r>
              <a:rPr lang="en-US" altLang="ko-KR" sz="20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, </a:t>
            </a:r>
            <a:r>
              <a:rPr lang="ko-KR" altLang="en-US" sz="20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도</a:t>
            </a:r>
            <a:r>
              <a:rPr lang="en-US" altLang="ko-KR" sz="20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, </a:t>
            </a:r>
            <a:r>
              <a:rPr lang="ko-KR" altLang="en-US" sz="20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시</a:t>
            </a:r>
            <a:r>
              <a:rPr lang="en-US" altLang="ko-KR" sz="20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, </a:t>
            </a:r>
            <a:r>
              <a:rPr lang="ko-KR" altLang="en-US" sz="20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구</a:t>
            </a:r>
            <a:r>
              <a:rPr lang="en-US" altLang="ko-KR" sz="20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, </a:t>
            </a:r>
            <a:r>
              <a:rPr lang="ko-KR" altLang="en-US" sz="20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근처</a:t>
            </a:r>
            <a:r>
              <a:rPr lang="en-US" altLang="ko-KR" sz="20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</a:t>
            </a:r>
            <a:r>
              <a:rPr lang="ko-KR" altLang="en-US" sz="20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검색가능</a:t>
            </a:r>
            <a:endParaRPr lang="ko-KR" altLang="en-US" sz="2000" dirty="0">
              <a:solidFill>
                <a:prstClr val="black">
                  <a:lumMod val="65000"/>
                  <a:lumOff val="35000"/>
                </a:prstClr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870522" y="2463979"/>
            <a:ext cx="4263256" cy="5093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>
              <a:lnSpc>
                <a:spcPct val="150000"/>
              </a:lnSpc>
            </a:pPr>
            <a:r>
              <a:rPr lang="en-US" altLang="ko-KR" sz="20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’12</a:t>
            </a:r>
            <a:r>
              <a:rPr lang="ko-KR" altLang="en-US" sz="20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월</a:t>
            </a:r>
            <a:r>
              <a:rPr lang="en-US" altLang="ko-KR" sz="20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’, ’12</a:t>
            </a:r>
            <a:r>
              <a:rPr lang="ko-KR" altLang="en-US" sz="20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월 </a:t>
            </a:r>
            <a:r>
              <a:rPr lang="en-US" altLang="ko-KR" sz="20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30</a:t>
            </a:r>
            <a:r>
              <a:rPr lang="ko-KR" altLang="en-US" sz="20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일</a:t>
            </a:r>
            <a:r>
              <a:rPr lang="en-US" altLang="ko-KR" sz="20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’, ‘</a:t>
            </a:r>
            <a:r>
              <a:rPr lang="ko-KR" altLang="en-US" sz="20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내일</a:t>
            </a:r>
            <a:r>
              <a:rPr lang="en-US" altLang="ko-KR" sz="20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’, ‘</a:t>
            </a:r>
            <a:r>
              <a:rPr lang="ko-KR" altLang="en-US" sz="2000" dirty="0" err="1" smtClean="0">
                <a:solidFill>
                  <a:prstClr val="black">
                    <a:lumMod val="65000"/>
                    <a:lumOff val="3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빼빼로</a:t>
            </a:r>
            <a:r>
              <a:rPr lang="ko-KR" altLang="en-US" sz="20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</a:t>
            </a:r>
            <a:r>
              <a:rPr lang="ko-KR" altLang="en-US" sz="2000" dirty="0" err="1" smtClean="0">
                <a:solidFill>
                  <a:prstClr val="black">
                    <a:lumMod val="65000"/>
                    <a:lumOff val="3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데이</a:t>
            </a:r>
            <a:r>
              <a:rPr lang="en-US" altLang="ko-KR" sz="20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’</a:t>
            </a:r>
            <a:endParaRPr lang="en-US" altLang="ko-KR" sz="2000" dirty="0">
              <a:solidFill>
                <a:prstClr val="black">
                  <a:lumMod val="65000"/>
                  <a:lumOff val="35000"/>
                </a:prstClr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536611" y="2433402"/>
            <a:ext cx="736099" cy="581698"/>
          </a:xfrm>
          <a:prstGeom prst="rect">
            <a:avLst/>
          </a:prstGeom>
        </p:spPr>
        <p:txBody>
          <a:bodyPr wrap="none" anchor="ctr" anchorCtr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b="1" dirty="0" smtClean="0">
                <a:solidFill>
                  <a:srgbClr val="44546A">
                    <a:lumMod val="75000"/>
                  </a:srgb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Date</a:t>
            </a:r>
            <a:endParaRPr lang="en-US" altLang="ko-KR" sz="2400" b="1" dirty="0">
              <a:solidFill>
                <a:srgbClr val="44546A">
                  <a:lumMod val="75000"/>
                </a:srgbClr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7411571" y="2463979"/>
            <a:ext cx="3408829" cy="5093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>
              <a:lnSpc>
                <a:spcPct val="150000"/>
              </a:lnSpc>
            </a:pPr>
            <a:r>
              <a:rPr lang="ko-KR" altLang="en-US" sz="20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년</a:t>
            </a:r>
            <a:r>
              <a:rPr lang="en-US" altLang="ko-KR" sz="20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, </a:t>
            </a:r>
            <a:r>
              <a:rPr lang="ko-KR" altLang="en-US" sz="20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월</a:t>
            </a:r>
            <a:r>
              <a:rPr lang="en-US" altLang="ko-KR" sz="20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, </a:t>
            </a:r>
            <a:r>
              <a:rPr lang="ko-KR" altLang="en-US" sz="20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일</a:t>
            </a:r>
            <a:r>
              <a:rPr lang="en-US" altLang="ko-KR" sz="20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, </a:t>
            </a:r>
            <a:r>
              <a:rPr lang="ko-KR" altLang="en-US" sz="20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다양한 날짜 표현 검색 가능</a:t>
            </a:r>
            <a:endParaRPr lang="ko-KR" altLang="en-US" sz="2000" dirty="0">
              <a:solidFill>
                <a:prstClr val="black">
                  <a:lumMod val="65000"/>
                  <a:lumOff val="35000"/>
                </a:prstClr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870522" y="3252872"/>
            <a:ext cx="4263256" cy="5093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>
              <a:lnSpc>
                <a:spcPct val="150000"/>
              </a:lnSpc>
            </a:pPr>
            <a:r>
              <a:rPr lang="en-US" altLang="ko-KR" sz="20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‘</a:t>
            </a:r>
            <a:r>
              <a:rPr lang="ko-KR" altLang="en-US" sz="20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행사</a:t>
            </a:r>
            <a:r>
              <a:rPr lang="en-US" altLang="ko-KR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</a:t>
            </a:r>
            <a:r>
              <a:rPr lang="ko-KR" altLang="en-US" sz="20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알려줘</a:t>
            </a:r>
            <a:r>
              <a:rPr lang="en-US" altLang="ko-KR" sz="20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’, ‘</a:t>
            </a:r>
            <a:r>
              <a:rPr lang="ko-KR" altLang="en-US" sz="20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공연 찾아줘</a:t>
            </a:r>
            <a:r>
              <a:rPr lang="en-US" altLang="ko-KR" sz="20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’, ‘</a:t>
            </a:r>
            <a:r>
              <a:rPr lang="ko-KR" altLang="en-US" sz="20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축제 </a:t>
            </a:r>
            <a:r>
              <a:rPr lang="ko-KR" altLang="en-US" sz="2000" dirty="0" err="1" smtClean="0">
                <a:solidFill>
                  <a:prstClr val="black">
                    <a:lumMod val="65000"/>
                    <a:lumOff val="3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뭐있어</a:t>
            </a:r>
            <a:r>
              <a:rPr lang="en-US" altLang="ko-KR" sz="20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’</a:t>
            </a:r>
            <a:endParaRPr lang="en-US" altLang="ko-KR" sz="2000" dirty="0">
              <a:solidFill>
                <a:prstClr val="black">
                  <a:lumMod val="65000"/>
                  <a:lumOff val="35000"/>
                </a:prstClr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411571" y="3252872"/>
            <a:ext cx="3408829" cy="5093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>
              <a:lnSpc>
                <a:spcPct val="150000"/>
              </a:lnSpc>
            </a:pPr>
            <a:r>
              <a:rPr lang="ko-KR" altLang="en-US" sz="20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사투리 등 다양한 검색 키워드로 검색 가능</a:t>
            </a:r>
            <a:endParaRPr lang="ko-KR" altLang="en-US" sz="2000" dirty="0">
              <a:solidFill>
                <a:prstClr val="black">
                  <a:lumMod val="65000"/>
                  <a:lumOff val="35000"/>
                </a:prstClr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346559" y="3162143"/>
            <a:ext cx="1116203" cy="646331"/>
          </a:xfrm>
          <a:prstGeom prst="rect">
            <a:avLst/>
          </a:prstGeom>
        </p:spPr>
        <p:txBody>
          <a:bodyPr wrap="none" anchor="ctr" anchorCtr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b="1" dirty="0" smtClean="0">
                <a:solidFill>
                  <a:srgbClr val="44546A">
                    <a:lumMod val="75000"/>
                  </a:srgb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Festival</a:t>
            </a:r>
            <a:endParaRPr lang="en-US" altLang="ko-KR" sz="2400" b="1" dirty="0">
              <a:solidFill>
                <a:srgbClr val="44546A">
                  <a:lumMod val="75000"/>
                </a:srgbClr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284140" y="4797264"/>
            <a:ext cx="9536260" cy="11463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0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Default Value - </a:t>
            </a:r>
            <a:r>
              <a:rPr lang="en-US" altLang="ko-KR" sz="2000" dirty="0" err="1" smtClean="0">
                <a:solidFill>
                  <a:prstClr val="black">
                    <a:lumMod val="65000"/>
                    <a:lumOff val="3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Loaction</a:t>
            </a:r>
            <a:r>
              <a:rPr lang="en-US" altLang="ko-KR" sz="20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: </a:t>
            </a:r>
            <a:r>
              <a:rPr lang="ko-KR" altLang="en-US" sz="20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전국 </a:t>
            </a:r>
            <a:r>
              <a:rPr lang="en-US" altLang="ko-KR" sz="20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/ Date : </a:t>
            </a:r>
            <a:r>
              <a:rPr lang="ko-KR" altLang="en-US" sz="20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오늘 이후</a:t>
            </a:r>
            <a:endParaRPr lang="en-US" altLang="ko-KR" sz="2000" dirty="0" smtClean="0">
              <a:solidFill>
                <a:prstClr val="black">
                  <a:lumMod val="65000"/>
                  <a:lumOff val="35000"/>
                </a:prstClr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목록은 조회순 정렬되어 표시</a:t>
            </a:r>
            <a:endParaRPr lang="en-US" altLang="ko-KR" sz="2000" dirty="0" smtClean="0">
              <a:solidFill>
                <a:prstClr val="black">
                  <a:lumMod val="65000"/>
                  <a:lumOff val="35000"/>
                </a:prstClr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10065673" y="6137978"/>
            <a:ext cx="180000" cy="180000"/>
          </a:xfrm>
          <a:prstGeom prst="roundRect">
            <a:avLst>
              <a:gd name="adj" fmla="val 17138"/>
            </a:avLst>
          </a:prstGeom>
          <a:solidFill>
            <a:schemeClr val="bg1">
              <a:lumMod val="75000"/>
            </a:schemeClr>
          </a:solidFill>
          <a:ln w="19050">
            <a:solidFill>
              <a:srgbClr val="5AB3D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0293298" y="6097173"/>
            <a:ext cx="47801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solidFill>
                  <a:srgbClr val="44546A">
                    <a:lumMod val="75000"/>
                  </a:srgb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Yes!!</a:t>
            </a:r>
            <a:r>
              <a:rPr lang="ko-KR" altLang="en-US" sz="1100" dirty="0">
                <a:solidFill>
                  <a:srgbClr val="44546A">
                    <a:lumMod val="75000"/>
                  </a:srgb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</a:t>
            </a:r>
            <a:endParaRPr lang="ko-KR" altLang="en-US" sz="1400" dirty="0">
              <a:solidFill>
                <a:prstClr val="black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284140" y="4385558"/>
            <a:ext cx="2903738" cy="404672"/>
          </a:xfrm>
          <a:prstGeom prst="rect">
            <a:avLst/>
          </a:prstGeom>
          <a:solidFill>
            <a:srgbClr val="77B8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400" b="1" dirty="0"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CONTENTS</a:t>
            </a:r>
          </a:p>
        </p:txBody>
      </p:sp>
    </p:spTree>
    <p:extLst>
      <p:ext uri="{BB962C8B-B14F-4D97-AF65-F5344CB8AC3E}">
        <p14:creationId xmlns:p14="http://schemas.microsoft.com/office/powerpoint/2010/main" val="41759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DF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/>
          <p:cNvSpPr/>
          <p:nvPr/>
        </p:nvSpPr>
        <p:spPr>
          <a:xfrm>
            <a:off x="3374527" y="174464"/>
            <a:ext cx="544294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4800" kern="0" smtClean="0">
                <a:ln w="3175">
                  <a:solidFill>
                    <a:prstClr val="white"/>
                  </a:solidFill>
                </a:ln>
                <a:solidFill>
                  <a:prstClr val="white"/>
                </a:solidFill>
                <a:effectLst>
                  <a:outerShdw dist="50800" dir="2700000" algn="tl" rotWithShape="0">
                    <a:srgbClr val="68C2E6">
                      <a:alpha val="40000"/>
                    </a:srgbClr>
                  </a:outerShdw>
                </a:effectLst>
                <a:latin typeface="야놀자 야체 R" panose="02020603020101020101" pitchFamily="18" charset="-127"/>
                <a:ea typeface="야놀자 야체 R" panose="02020603020101020101" pitchFamily="18" charset="-127"/>
              </a:rPr>
              <a:t>놀러가자</a:t>
            </a:r>
            <a:endParaRPr lang="en-US" altLang="ko-KR" sz="4800" b="1" kern="0" dirty="0">
              <a:ln w="3175">
                <a:noFill/>
              </a:ln>
              <a:solidFill>
                <a:prstClr val="white"/>
              </a:solidFill>
              <a:effectLst>
                <a:outerShdw dist="50800" dir="2700000" algn="tl" rotWithShape="0">
                  <a:srgbClr val="68C2E6">
                    <a:alpha val="40000"/>
                  </a:srgbClr>
                </a:outerShdw>
              </a:effectLst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39" name="모서리가 둥근 직사각형 38"/>
          <p:cNvSpPr/>
          <p:nvPr/>
        </p:nvSpPr>
        <p:spPr>
          <a:xfrm>
            <a:off x="1272962" y="1517787"/>
            <a:ext cx="4772238" cy="1066085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69C2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prstClr val="white"/>
              </a:solidFill>
              <a:latin typeface="야놀자 야체 R" panose="02020603020101020101" pitchFamily="18" charset="-127"/>
              <a:ea typeface="야놀자 야체 R" panose="02020603020101020101" pitchFamily="18" charset="-127"/>
            </a:endParaRPr>
          </a:p>
        </p:txBody>
      </p:sp>
      <p:sp>
        <p:nvSpPr>
          <p:cNvPr id="40" name="양쪽 모서리가 둥근 사각형 39"/>
          <p:cNvSpPr/>
          <p:nvPr/>
        </p:nvSpPr>
        <p:spPr>
          <a:xfrm rot="16200000" flipH="1">
            <a:off x="1038968" y="1759328"/>
            <a:ext cx="1058538" cy="590550"/>
          </a:xfrm>
          <a:prstGeom prst="round2SameRect">
            <a:avLst>
              <a:gd name="adj1" fmla="val 32796"/>
              <a:gd name="adj2" fmla="val 0"/>
            </a:avLst>
          </a:prstGeom>
          <a:solidFill>
            <a:srgbClr val="69C2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prstClr val="white"/>
              </a:solidFill>
              <a:latin typeface="야놀자 야체 R" panose="02020603020101020101" pitchFamily="18" charset="-127"/>
              <a:ea typeface="야놀자 야체 R" panose="02020603020101020101" pitchFamily="18" charset="-127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2107348" y="1587073"/>
            <a:ext cx="3937851" cy="877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rPr>
              <a:t>중복검색</a:t>
            </a:r>
            <a:endParaRPr lang="en-US" altLang="ko-KR" sz="2000" b="1" dirty="0">
              <a:solidFill>
                <a:prstClr val="black">
                  <a:lumMod val="65000"/>
                  <a:lumOff val="35000"/>
                </a:prstClr>
              </a:solidFill>
              <a:latin typeface="야놀자 야체 R" panose="02020603020101020101" pitchFamily="18" charset="-127"/>
              <a:ea typeface="야놀자 야체 R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rPr>
              <a:t>‘</a:t>
            </a:r>
            <a:r>
              <a:rPr lang="ko-KR" altLang="en-US" sz="14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rPr>
              <a:t>서구</a:t>
            </a:r>
            <a:r>
              <a:rPr lang="en-US" altLang="ko-KR" sz="14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rPr>
              <a:t>‘ </a:t>
            </a:r>
            <a:r>
              <a:rPr lang="ko-KR" altLang="en-US" sz="14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rPr>
              <a:t>등 중복된 </a:t>
            </a:r>
            <a:r>
              <a:rPr lang="en-US" altLang="ko-KR" sz="14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rPr>
              <a:t>Location</a:t>
            </a:r>
            <a:r>
              <a:rPr lang="ko-KR" altLang="en-US" sz="14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rPr>
              <a:t>에 대해 </a:t>
            </a:r>
            <a:r>
              <a:rPr lang="en-US" altLang="ko-KR" sz="14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rPr>
              <a:t>Input View`</a:t>
            </a:r>
            <a:r>
              <a:rPr lang="ko-KR" altLang="en-US" sz="14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rPr>
              <a:t>를 통해 정확성 향상</a:t>
            </a:r>
            <a:endParaRPr lang="ko-KR" altLang="en-US" sz="1400" dirty="0">
              <a:solidFill>
                <a:prstClr val="black">
                  <a:lumMod val="65000"/>
                  <a:lumOff val="35000"/>
                </a:prstClr>
              </a:solidFill>
              <a:latin typeface="야놀자 야체 R" panose="02020603020101020101" pitchFamily="18" charset="-127"/>
              <a:ea typeface="야놀자 야체 R" panose="02020603020101020101" pitchFamily="18" charset="-127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1352566" y="1932394"/>
            <a:ext cx="3513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prstClr val="white"/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rPr>
              <a:t>01</a:t>
            </a:r>
            <a:endParaRPr lang="ko-KR" altLang="en-US" sz="2000" dirty="0">
              <a:solidFill>
                <a:prstClr val="white"/>
              </a:solidFill>
              <a:latin typeface="야놀자 야체 R" panose="02020603020101020101" pitchFamily="18" charset="-127"/>
              <a:ea typeface="야놀자 야체 R" panose="02020603020101020101" pitchFamily="18" charset="-127"/>
            </a:endParaRPr>
          </a:p>
        </p:txBody>
      </p:sp>
      <p:sp>
        <p:nvSpPr>
          <p:cNvPr id="43" name="모서리가 둥근 직사각형 42"/>
          <p:cNvSpPr/>
          <p:nvPr/>
        </p:nvSpPr>
        <p:spPr>
          <a:xfrm>
            <a:off x="1272962" y="2990933"/>
            <a:ext cx="4772238" cy="1066085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69C2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prstClr val="white"/>
              </a:solidFill>
              <a:latin typeface="야놀자 야체 R" panose="02020603020101020101" pitchFamily="18" charset="-127"/>
              <a:ea typeface="야놀자 야체 R" panose="02020603020101020101" pitchFamily="18" charset="-127"/>
            </a:endParaRPr>
          </a:p>
        </p:txBody>
      </p:sp>
      <p:sp>
        <p:nvSpPr>
          <p:cNvPr id="44" name="양쪽 모서리가 둥근 사각형 43"/>
          <p:cNvSpPr/>
          <p:nvPr/>
        </p:nvSpPr>
        <p:spPr>
          <a:xfrm rot="16200000" flipH="1">
            <a:off x="1038968" y="3232474"/>
            <a:ext cx="1058538" cy="590550"/>
          </a:xfrm>
          <a:prstGeom prst="round2SameRect">
            <a:avLst>
              <a:gd name="adj1" fmla="val 32796"/>
              <a:gd name="adj2" fmla="val 0"/>
            </a:avLst>
          </a:prstGeom>
          <a:solidFill>
            <a:srgbClr val="69C2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prstClr val="white"/>
              </a:solidFill>
              <a:latin typeface="야놀자 야체 R" panose="02020603020101020101" pitchFamily="18" charset="-127"/>
              <a:ea typeface="야놀자 야체 R" panose="02020603020101020101" pitchFamily="18" charset="-127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2107349" y="3031297"/>
            <a:ext cx="327696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rPr>
              <a:t>근처검색</a:t>
            </a:r>
            <a:endParaRPr lang="en-US" altLang="ko-KR" sz="2000" b="1" dirty="0">
              <a:solidFill>
                <a:prstClr val="black">
                  <a:lumMod val="65000"/>
                  <a:lumOff val="35000"/>
                </a:prstClr>
              </a:solidFill>
              <a:latin typeface="야놀자 야체 R" panose="02020603020101020101" pitchFamily="18" charset="-127"/>
              <a:ea typeface="야놀자 야체 R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rPr>
              <a:t>GPS</a:t>
            </a:r>
            <a:r>
              <a:rPr lang="ko-KR" altLang="en-US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rPr>
              <a:t> </a:t>
            </a:r>
            <a:r>
              <a:rPr lang="ko-KR" altLang="en-US" sz="16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rPr>
              <a:t>값의 반경 </a:t>
            </a:r>
            <a:r>
              <a:rPr lang="en-US" altLang="ko-KR" sz="16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rPr>
              <a:t>20Km</a:t>
            </a:r>
            <a:r>
              <a:rPr lang="ko-KR" altLang="en-US" sz="16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rPr>
              <a:t>안의 데이터를 출력</a:t>
            </a:r>
            <a:endParaRPr lang="ko-KR" altLang="en-US" sz="1050" dirty="0">
              <a:solidFill>
                <a:prstClr val="black">
                  <a:lumMod val="65000"/>
                  <a:lumOff val="35000"/>
                </a:prstClr>
              </a:solidFill>
              <a:latin typeface="야놀자 야체 R" panose="02020603020101020101" pitchFamily="18" charset="-127"/>
              <a:ea typeface="야놀자 야체 R" panose="02020603020101020101" pitchFamily="18" charset="-127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1352566" y="3405540"/>
            <a:ext cx="3962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smtClean="0">
                <a:solidFill>
                  <a:prstClr val="white"/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rPr>
              <a:t>03</a:t>
            </a:r>
            <a:endParaRPr lang="ko-KR" altLang="en-US" sz="2000" dirty="0">
              <a:solidFill>
                <a:prstClr val="white"/>
              </a:solidFill>
              <a:latin typeface="야놀자 야체 R" panose="02020603020101020101" pitchFamily="18" charset="-127"/>
              <a:ea typeface="야놀자 야체 R" panose="02020603020101020101" pitchFamily="18" charset="-127"/>
            </a:endParaRPr>
          </a:p>
        </p:txBody>
      </p:sp>
      <p:sp>
        <p:nvSpPr>
          <p:cNvPr id="47" name="모서리가 둥근 직사각형 46"/>
          <p:cNvSpPr/>
          <p:nvPr/>
        </p:nvSpPr>
        <p:spPr>
          <a:xfrm>
            <a:off x="6456362" y="1525334"/>
            <a:ext cx="4800918" cy="1066085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69C2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prstClr val="white"/>
              </a:solidFill>
              <a:latin typeface="야놀자 야체 R" panose="02020603020101020101" pitchFamily="18" charset="-127"/>
              <a:ea typeface="야놀자 야체 R" panose="02020603020101020101" pitchFamily="18" charset="-127"/>
            </a:endParaRPr>
          </a:p>
        </p:txBody>
      </p:sp>
      <p:sp>
        <p:nvSpPr>
          <p:cNvPr id="48" name="양쪽 모서리가 둥근 사각형 47"/>
          <p:cNvSpPr/>
          <p:nvPr/>
        </p:nvSpPr>
        <p:spPr>
          <a:xfrm rot="16200000" flipH="1">
            <a:off x="6222368" y="1766875"/>
            <a:ext cx="1058538" cy="590550"/>
          </a:xfrm>
          <a:prstGeom prst="round2SameRect">
            <a:avLst>
              <a:gd name="adj1" fmla="val 32796"/>
              <a:gd name="adj2" fmla="val 0"/>
            </a:avLst>
          </a:prstGeom>
          <a:solidFill>
            <a:srgbClr val="69C2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prstClr val="white"/>
              </a:solidFill>
              <a:latin typeface="야놀자 야체 R" panose="02020603020101020101" pitchFamily="18" charset="-127"/>
              <a:ea typeface="야놀자 야체 R" panose="02020603020101020101" pitchFamily="18" charset="-127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7290749" y="1596178"/>
            <a:ext cx="352080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b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rPr>
              <a:t>이전</a:t>
            </a:r>
            <a:r>
              <a:rPr lang="en-US" altLang="ko-KR" sz="2000" b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rPr>
              <a:t>, </a:t>
            </a:r>
            <a:r>
              <a:rPr lang="ko-KR" altLang="en-US" sz="2000" b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rPr>
              <a:t>다음</a:t>
            </a:r>
            <a:endParaRPr lang="en-US" altLang="ko-KR" sz="2000" b="1" dirty="0" smtClean="0">
              <a:solidFill>
                <a:prstClr val="black">
                  <a:lumMod val="65000"/>
                  <a:lumOff val="35000"/>
                </a:prstClr>
              </a:solidFill>
              <a:latin typeface="야놀자 야체 R" panose="02020603020101020101" pitchFamily="18" charset="-127"/>
              <a:ea typeface="야놀자 야체 R" panose="02020603020101020101" pitchFamily="18" charset="-127"/>
            </a:endParaRPr>
          </a:p>
          <a:p>
            <a:pPr lvl="0"/>
            <a:r>
              <a:rPr lang="en-US" altLang="ko-KR" sz="14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rPr>
              <a:t>Detail View</a:t>
            </a:r>
            <a:r>
              <a:rPr lang="ko-KR" altLang="en-US" sz="14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rPr>
              <a:t>에서 </a:t>
            </a:r>
            <a:r>
              <a:rPr lang="en-US" altLang="ko-KR" sz="14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rPr>
              <a:t>‘</a:t>
            </a:r>
            <a:r>
              <a:rPr lang="ko-KR" altLang="en-US" sz="14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rPr>
              <a:t>이전</a:t>
            </a:r>
            <a:r>
              <a:rPr lang="en-US" altLang="ko-KR" sz="14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rPr>
              <a:t>’</a:t>
            </a:r>
            <a:r>
              <a:rPr lang="ko-KR" altLang="en-US" sz="14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rPr>
              <a:t>을 통해 목록으로 이동</a:t>
            </a:r>
            <a:endParaRPr lang="en-US" altLang="ko-KR" sz="1400" dirty="0" smtClean="0">
              <a:solidFill>
                <a:prstClr val="black">
                  <a:lumMod val="65000"/>
                  <a:lumOff val="35000"/>
                </a:prstClr>
              </a:solidFill>
              <a:latin typeface="야놀자 야체 R" panose="02020603020101020101" pitchFamily="18" charset="-127"/>
              <a:ea typeface="야놀자 야체 R" panose="02020603020101020101" pitchFamily="18" charset="-127"/>
            </a:endParaRPr>
          </a:p>
          <a:p>
            <a:pPr lvl="0"/>
            <a:r>
              <a:rPr lang="en-US" altLang="ko-KR" sz="14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rPr>
              <a:t>List View</a:t>
            </a:r>
            <a:r>
              <a:rPr lang="ko-KR" altLang="en-US" sz="14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rPr>
              <a:t>에서 </a:t>
            </a:r>
            <a:r>
              <a:rPr lang="en-US" altLang="ko-KR" sz="14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rPr>
              <a:t>‘</a:t>
            </a:r>
            <a:r>
              <a:rPr lang="ko-KR" altLang="en-US" sz="14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rPr>
              <a:t>이전</a:t>
            </a:r>
            <a:r>
              <a:rPr lang="en-US" altLang="ko-KR" sz="14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rPr>
              <a:t>‘, ‘</a:t>
            </a:r>
            <a:r>
              <a:rPr lang="ko-KR" altLang="en-US" sz="14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rPr>
              <a:t>다음</a:t>
            </a:r>
            <a:r>
              <a:rPr lang="en-US" altLang="ko-KR" sz="14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rPr>
              <a:t>’</a:t>
            </a:r>
            <a:r>
              <a:rPr lang="ko-KR" altLang="en-US" sz="14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rPr>
              <a:t>을 통해 페이지 넘김 기능</a:t>
            </a:r>
            <a:endParaRPr lang="ko-KR" altLang="en-US" sz="1400" dirty="0">
              <a:solidFill>
                <a:prstClr val="black">
                  <a:lumMod val="65000"/>
                  <a:lumOff val="35000"/>
                </a:prstClr>
              </a:solidFill>
              <a:latin typeface="야놀자 야체 R" panose="02020603020101020101" pitchFamily="18" charset="-127"/>
              <a:ea typeface="야놀자 야체 R" panose="02020603020101020101" pitchFamily="18" charset="-127"/>
            </a:endParaRPr>
          </a:p>
          <a:p>
            <a:endParaRPr lang="en-US" altLang="ko-KR" sz="2000" b="1" dirty="0" smtClean="0">
              <a:solidFill>
                <a:prstClr val="black">
                  <a:lumMod val="65000"/>
                  <a:lumOff val="35000"/>
                </a:prstClr>
              </a:solidFill>
              <a:latin typeface="야놀자 야체 R" panose="02020603020101020101" pitchFamily="18" charset="-127"/>
              <a:ea typeface="야놀자 야체 R" panose="02020603020101020101" pitchFamily="18" charset="-127"/>
            </a:endParaRPr>
          </a:p>
          <a:p>
            <a:endParaRPr lang="ko-KR" altLang="en-US" sz="1600" dirty="0" err="1" smtClean="0">
              <a:solidFill>
                <a:prstClr val="black">
                  <a:lumMod val="65000"/>
                  <a:lumOff val="35000"/>
                </a:prstClr>
              </a:solidFill>
              <a:latin typeface="야놀자 야체 R" panose="02020603020101020101" pitchFamily="18" charset="-127"/>
              <a:ea typeface="야놀자 야체 R" panose="02020603020101020101" pitchFamily="18" charset="-127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6535966" y="1939941"/>
            <a:ext cx="3930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smtClean="0">
                <a:solidFill>
                  <a:prstClr val="white"/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rPr>
              <a:t>02</a:t>
            </a:r>
            <a:endParaRPr lang="ko-KR" altLang="en-US" sz="2000" dirty="0">
              <a:solidFill>
                <a:prstClr val="white"/>
              </a:solidFill>
              <a:latin typeface="야놀자 야체 R" panose="02020603020101020101" pitchFamily="18" charset="-127"/>
              <a:ea typeface="야놀자 야체 R" panose="02020603020101020101" pitchFamily="18" charset="-127"/>
            </a:endParaRPr>
          </a:p>
        </p:txBody>
      </p:sp>
      <p:sp>
        <p:nvSpPr>
          <p:cNvPr id="51" name="모서리가 둥근 직사각형 50"/>
          <p:cNvSpPr/>
          <p:nvPr/>
        </p:nvSpPr>
        <p:spPr>
          <a:xfrm>
            <a:off x="6456362" y="2998480"/>
            <a:ext cx="4800918" cy="1066085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69C2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prstClr val="white"/>
              </a:solidFill>
              <a:latin typeface="야놀자 야체 R" panose="02020603020101020101" pitchFamily="18" charset="-127"/>
              <a:ea typeface="야놀자 야체 R" panose="02020603020101020101" pitchFamily="18" charset="-127"/>
            </a:endParaRPr>
          </a:p>
        </p:txBody>
      </p:sp>
      <p:sp>
        <p:nvSpPr>
          <p:cNvPr id="52" name="양쪽 모서리가 둥근 사각형 51"/>
          <p:cNvSpPr/>
          <p:nvPr/>
        </p:nvSpPr>
        <p:spPr>
          <a:xfrm rot="16200000" flipH="1">
            <a:off x="6222368" y="3240021"/>
            <a:ext cx="1058538" cy="590550"/>
          </a:xfrm>
          <a:prstGeom prst="round2SameRect">
            <a:avLst>
              <a:gd name="adj1" fmla="val 32796"/>
              <a:gd name="adj2" fmla="val 0"/>
            </a:avLst>
          </a:prstGeom>
          <a:solidFill>
            <a:srgbClr val="69C2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prstClr val="white"/>
              </a:solidFill>
              <a:latin typeface="야놀자 야체 R" panose="02020603020101020101" pitchFamily="18" charset="-127"/>
              <a:ea typeface="야놀자 야체 R" panose="02020603020101020101" pitchFamily="18" charset="-127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7290749" y="3038844"/>
            <a:ext cx="327696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rPr>
              <a:t>App </a:t>
            </a:r>
            <a:r>
              <a:rPr lang="ko-KR" altLang="en-US" sz="2000" b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rPr>
              <a:t>연동</a:t>
            </a:r>
            <a:endParaRPr lang="en-US" altLang="ko-KR" sz="2000" b="1" dirty="0" smtClean="0">
              <a:solidFill>
                <a:prstClr val="black">
                  <a:lumMod val="65000"/>
                  <a:lumOff val="35000"/>
                </a:prstClr>
              </a:solidFill>
              <a:latin typeface="야놀자 야체 R" panose="02020603020101020101" pitchFamily="18" charset="-127"/>
              <a:ea typeface="야놀자 야체 R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 err="1" smtClean="0">
                <a:solidFill>
                  <a:prstClr val="black">
                    <a:lumMod val="65000"/>
                    <a:lumOff val="35000"/>
                  </a:prstClr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rPr>
              <a:t>Youtube</a:t>
            </a:r>
            <a:r>
              <a:rPr lang="en-US" altLang="ko-KR" sz="16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rPr>
              <a:t>, Web page, </a:t>
            </a:r>
            <a:r>
              <a:rPr lang="ko-KR" altLang="en-US" sz="16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rPr>
              <a:t>전화로 연결</a:t>
            </a:r>
            <a:endParaRPr lang="en-US" altLang="ko-KR" sz="1600" dirty="0" smtClean="0">
              <a:solidFill>
                <a:prstClr val="black">
                  <a:lumMod val="65000"/>
                  <a:lumOff val="35000"/>
                </a:prstClr>
              </a:solidFill>
              <a:latin typeface="야놀자 야체 R" panose="02020603020101020101" pitchFamily="18" charset="-127"/>
              <a:ea typeface="야놀자 야체 R" panose="02020603020101020101" pitchFamily="18" charset="-127"/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6535966" y="3413087"/>
            <a:ext cx="4026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smtClean="0">
                <a:solidFill>
                  <a:prstClr val="white"/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rPr>
              <a:t>04</a:t>
            </a:r>
            <a:endParaRPr lang="ko-KR" altLang="en-US" sz="2000" dirty="0">
              <a:solidFill>
                <a:prstClr val="white"/>
              </a:solidFill>
              <a:latin typeface="야놀자 야체 R" panose="02020603020101020101" pitchFamily="18" charset="-127"/>
              <a:ea typeface="야놀자 야체 R" panose="02020603020101020101" pitchFamily="18" charset="-127"/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1377756" y="5206771"/>
            <a:ext cx="9074638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rPr>
              <a:t>‘</a:t>
            </a:r>
            <a:r>
              <a:rPr lang="en-US" altLang="ko-KR" dirty="0">
                <a:solidFill>
                  <a:prstClr val="black">
                    <a:lumMod val="65000"/>
                    <a:lumOff val="35000"/>
                  </a:prstClr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rPr>
              <a:t>0</a:t>
            </a:r>
            <a:r>
              <a:rPr lang="ko-KR" altLang="en-US" dirty="0" err="1" smtClean="0">
                <a:solidFill>
                  <a:prstClr val="black">
                    <a:lumMod val="65000"/>
                    <a:lumOff val="35000"/>
                  </a:prstClr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rPr>
              <a:t>번째꺼</a:t>
            </a:r>
            <a:r>
              <a:rPr lang="ko-KR" altLang="en-US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rPr>
              <a:t> 보여줘</a:t>
            </a:r>
            <a:r>
              <a:rPr lang="en-US" altLang="ko-KR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rPr>
              <a:t>’</a:t>
            </a:r>
            <a:r>
              <a:rPr lang="ko-KR" altLang="en-US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rPr>
              <a:t>로 목록 선택 가능</a:t>
            </a:r>
            <a:endParaRPr lang="en-US" altLang="ko-KR" dirty="0" smtClean="0">
              <a:solidFill>
                <a:prstClr val="black">
                  <a:lumMod val="65000"/>
                  <a:lumOff val="35000"/>
                </a:prstClr>
              </a:solidFill>
              <a:latin typeface="야놀자 야체 R" panose="02020603020101020101" pitchFamily="18" charset="-127"/>
              <a:ea typeface="야놀자 야체 R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rPr>
              <a:t>‘</a:t>
            </a:r>
            <a:r>
              <a:rPr lang="ko-KR" altLang="en-US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rPr>
              <a:t>에러처리</a:t>
            </a:r>
            <a:r>
              <a:rPr lang="en-US" altLang="ko-KR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rPr>
              <a:t>’</a:t>
            </a:r>
            <a:r>
              <a:rPr lang="ko-KR" altLang="en-US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rPr>
              <a:t>를 통하여 잘못된 키워드로 검색 시 에러페이지 출력</a:t>
            </a:r>
            <a:endParaRPr lang="en-US" altLang="ko-KR" dirty="0" smtClean="0">
              <a:solidFill>
                <a:prstClr val="black">
                  <a:lumMod val="65000"/>
                  <a:lumOff val="35000"/>
                </a:prstClr>
              </a:solidFill>
              <a:latin typeface="야놀자 야체 R" panose="02020603020101020101" pitchFamily="18" charset="-127"/>
              <a:ea typeface="야놀자 야체 R" panose="0202060302010102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prstClr val="black">
                  <a:lumMod val="65000"/>
                  <a:lumOff val="35000"/>
                </a:prstClr>
              </a:solidFill>
              <a:latin typeface="야놀자 야체 R" panose="02020603020101020101" pitchFamily="18" charset="-127"/>
              <a:ea typeface="야놀자 야체 R" panose="02020603020101020101" pitchFamily="18" charset="-127"/>
            </a:endParaRPr>
          </a:p>
        </p:txBody>
      </p:sp>
      <p:sp>
        <p:nvSpPr>
          <p:cNvPr id="56" name="모서리가 둥근 직사각형 55"/>
          <p:cNvSpPr/>
          <p:nvPr/>
        </p:nvSpPr>
        <p:spPr>
          <a:xfrm>
            <a:off x="1377756" y="4694828"/>
            <a:ext cx="2569829" cy="381965"/>
          </a:xfrm>
          <a:prstGeom prst="roundRect">
            <a:avLst>
              <a:gd name="adj" fmla="val 50000"/>
            </a:avLst>
          </a:prstGeom>
          <a:solidFill>
            <a:srgbClr val="A17E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prstClr val="white"/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rPr>
              <a:t>ETC</a:t>
            </a:r>
            <a:endParaRPr lang="en-US" altLang="ko-KR" sz="2000" dirty="0">
              <a:solidFill>
                <a:prstClr val="white"/>
              </a:solidFill>
              <a:latin typeface="야놀자 야체 R" panose="02020603020101020101" pitchFamily="18" charset="-127"/>
              <a:ea typeface="야놀자 야체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03361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DF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/>
          <p:cNvSpPr/>
          <p:nvPr/>
        </p:nvSpPr>
        <p:spPr>
          <a:xfrm>
            <a:off x="3374527" y="174464"/>
            <a:ext cx="544294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4800" kern="0" smtClean="0">
                <a:ln w="3175">
                  <a:solidFill>
                    <a:prstClr val="white"/>
                  </a:solidFill>
                </a:ln>
                <a:solidFill>
                  <a:prstClr val="white"/>
                </a:solidFill>
                <a:effectLst>
                  <a:outerShdw dist="50800" dir="2700000" algn="tl" rotWithShape="0">
                    <a:srgbClr val="68C2E6">
                      <a:alpha val="40000"/>
                    </a:srgbClr>
                  </a:outerShdw>
                </a:effectLst>
                <a:latin typeface="야놀자 야체 R" panose="02020603020101020101" pitchFamily="18" charset="-127"/>
                <a:ea typeface="야놀자 야체 R" panose="02020603020101020101" pitchFamily="18" charset="-127"/>
              </a:rPr>
              <a:t>놀러가자</a:t>
            </a:r>
            <a:endParaRPr lang="en-US" altLang="ko-KR" sz="4800" b="1" kern="0" dirty="0">
              <a:ln w="3175">
                <a:noFill/>
              </a:ln>
              <a:solidFill>
                <a:prstClr val="white"/>
              </a:solidFill>
              <a:effectLst>
                <a:outerShdw dist="50800" dir="2700000" algn="tl" rotWithShape="0">
                  <a:srgbClr val="68C2E6">
                    <a:alpha val="40000"/>
                  </a:srgbClr>
                </a:outerShdw>
              </a:effectLst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276" y="1005461"/>
            <a:ext cx="2641431" cy="5425440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3961407" y="1998136"/>
            <a:ext cx="7763233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ko-KR" sz="4000" dirty="0" smtClean="0">
                <a:solidFill>
                  <a:prstClr val="black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‘</a:t>
            </a:r>
            <a:r>
              <a:rPr lang="ko-KR" altLang="en-US" sz="4000" dirty="0">
                <a:solidFill>
                  <a:prstClr val="black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종로구 축제 알려줘</a:t>
            </a:r>
            <a:r>
              <a:rPr lang="en-US" altLang="ko-KR" sz="4000" dirty="0">
                <a:solidFill>
                  <a:prstClr val="black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’</a:t>
            </a:r>
            <a:r>
              <a:rPr lang="ko-KR" altLang="en-US" sz="4000" dirty="0">
                <a:solidFill>
                  <a:prstClr val="black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로 검색한 결과입니다</a:t>
            </a:r>
            <a:r>
              <a:rPr lang="en-US" altLang="ko-KR" sz="4000" dirty="0" smtClean="0">
                <a:solidFill>
                  <a:prstClr val="black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ko-KR" sz="4000" dirty="0" smtClean="0">
                <a:solidFill>
                  <a:prstClr val="black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‘</a:t>
            </a:r>
            <a:r>
              <a:rPr lang="ko-KR" altLang="en-US" sz="4000" dirty="0">
                <a:solidFill>
                  <a:prstClr val="black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서울특별시 종로구</a:t>
            </a:r>
            <a:r>
              <a:rPr lang="en-US" altLang="ko-KR" sz="4000" dirty="0">
                <a:solidFill>
                  <a:prstClr val="black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’</a:t>
            </a:r>
            <a:r>
              <a:rPr lang="ko-KR" altLang="en-US" sz="4000" dirty="0">
                <a:solidFill>
                  <a:prstClr val="black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와 </a:t>
            </a:r>
            <a:r>
              <a:rPr lang="en-US" altLang="ko-KR" sz="4000" dirty="0">
                <a:solidFill>
                  <a:prstClr val="black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‘</a:t>
            </a:r>
            <a:r>
              <a:rPr lang="ko-KR" altLang="en-US" sz="4000" dirty="0">
                <a:solidFill>
                  <a:prstClr val="black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오늘</a:t>
            </a:r>
            <a:r>
              <a:rPr lang="en-US" altLang="ko-KR" sz="4000" dirty="0">
                <a:solidFill>
                  <a:prstClr val="black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’</a:t>
            </a:r>
            <a:r>
              <a:rPr lang="ko-KR" altLang="en-US" sz="4000" dirty="0">
                <a:solidFill>
                  <a:prstClr val="black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로 검색이 </a:t>
            </a:r>
            <a:r>
              <a:rPr lang="ko-KR" altLang="en-US" sz="4000" dirty="0" smtClean="0">
                <a:solidFill>
                  <a:prstClr val="black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되고</a:t>
            </a:r>
            <a:endParaRPr lang="en-US" altLang="ko-KR" sz="4000" dirty="0" smtClean="0">
              <a:solidFill>
                <a:prstClr val="black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  <a:p>
            <a:r>
              <a:rPr lang="en-US" altLang="ko-KR" sz="4000" dirty="0" smtClean="0">
                <a:solidFill>
                  <a:prstClr val="black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    </a:t>
            </a:r>
            <a:r>
              <a:rPr lang="ko-KR" altLang="en-US" sz="4000" dirty="0" smtClean="0">
                <a:solidFill>
                  <a:prstClr val="black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목록 </a:t>
            </a:r>
            <a:r>
              <a:rPr lang="ko-KR" altLang="en-US" sz="4000" dirty="0">
                <a:solidFill>
                  <a:prstClr val="black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리스트가 표시됩니다</a:t>
            </a:r>
            <a:r>
              <a:rPr lang="en-US" altLang="ko-KR" sz="4000" dirty="0">
                <a:solidFill>
                  <a:prstClr val="black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.</a:t>
            </a:r>
            <a:endParaRPr lang="ko-KR" altLang="en-US" sz="4000" dirty="0">
              <a:solidFill>
                <a:prstClr val="black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en-US" altLang="ko-KR" sz="4000" dirty="0" smtClean="0">
                <a:solidFill>
                  <a:prstClr val="black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‘</a:t>
            </a:r>
            <a:r>
              <a:rPr lang="ko-KR" altLang="en-US" sz="4000" dirty="0" smtClean="0">
                <a:solidFill>
                  <a:prstClr val="black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몇 </a:t>
            </a:r>
            <a:r>
              <a:rPr lang="ko-KR" altLang="en-US" sz="4000" dirty="0" err="1" smtClean="0">
                <a:solidFill>
                  <a:prstClr val="black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번째꺼</a:t>
            </a:r>
            <a:r>
              <a:rPr lang="ko-KR" altLang="en-US" sz="4000" dirty="0" smtClean="0">
                <a:solidFill>
                  <a:prstClr val="black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알려줘</a:t>
            </a:r>
            <a:r>
              <a:rPr lang="en-US" altLang="ko-KR" sz="4000" dirty="0" smtClean="0">
                <a:solidFill>
                  <a:prstClr val="black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’, ‘</a:t>
            </a:r>
            <a:r>
              <a:rPr lang="ko-KR" altLang="en-US" sz="4000" dirty="0" smtClean="0">
                <a:solidFill>
                  <a:prstClr val="black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이전</a:t>
            </a:r>
            <a:r>
              <a:rPr lang="en-US" altLang="ko-KR" sz="4000" dirty="0" smtClean="0">
                <a:solidFill>
                  <a:prstClr val="black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’, ‘</a:t>
            </a:r>
            <a:r>
              <a:rPr lang="ko-KR" altLang="en-US" sz="4000" dirty="0" smtClean="0">
                <a:solidFill>
                  <a:prstClr val="black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다음</a:t>
            </a:r>
            <a:r>
              <a:rPr lang="en-US" altLang="ko-KR" sz="4000" dirty="0" smtClean="0">
                <a:solidFill>
                  <a:prstClr val="black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’ </a:t>
            </a:r>
            <a:r>
              <a:rPr lang="ko-KR" altLang="en-US" sz="4000" dirty="0" smtClean="0">
                <a:solidFill>
                  <a:prstClr val="black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명령어를</a:t>
            </a:r>
            <a:endParaRPr lang="en-US" altLang="ko-KR" sz="4000" dirty="0" smtClean="0">
              <a:solidFill>
                <a:prstClr val="black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  <a:p>
            <a:pPr lvl="0"/>
            <a:r>
              <a:rPr lang="en-US" altLang="ko-KR" sz="4000" dirty="0" smtClean="0">
                <a:solidFill>
                  <a:prstClr val="black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    </a:t>
            </a:r>
            <a:r>
              <a:rPr lang="ko-KR" altLang="en-US" sz="4000" dirty="0" smtClean="0">
                <a:solidFill>
                  <a:prstClr val="black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수행할 수 있습니다</a:t>
            </a:r>
            <a:r>
              <a:rPr lang="en-US" altLang="ko-KR" sz="4000" dirty="0" smtClean="0">
                <a:solidFill>
                  <a:prstClr val="black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.</a:t>
            </a:r>
            <a:endParaRPr lang="ko-KR" altLang="en-US" sz="4000" dirty="0">
              <a:solidFill>
                <a:prstClr val="black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96470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DF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/>
          <p:cNvSpPr/>
          <p:nvPr/>
        </p:nvSpPr>
        <p:spPr>
          <a:xfrm>
            <a:off x="3374527" y="174464"/>
            <a:ext cx="544294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4800" kern="0" smtClean="0">
                <a:ln w="3175">
                  <a:solidFill>
                    <a:prstClr val="white"/>
                  </a:solidFill>
                </a:ln>
                <a:solidFill>
                  <a:prstClr val="white"/>
                </a:solidFill>
                <a:effectLst>
                  <a:outerShdw dist="50800" dir="2700000" algn="tl" rotWithShape="0">
                    <a:srgbClr val="68C2E6">
                      <a:alpha val="40000"/>
                    </a:srgbClr>
                  </a:outerShdw>
                </a:effectLst>
                <a:latin typeface="야놀자 야체 R" panose="02020603020101020101" pitchFamily="18" charset="-127"/>
                <a:ea typeface="야놀자 야체 R" panose="02020603020101020101" pitchFamily="18" charset="-127"/>
              </a:rPr>
              <a:t>놀러가자</a:t>
            </a:r>
            <a:endParaRPr lang="en-US" altLang="ko-KR" sz="4800" b="1" kern="0" dirty="0">
              <a:ln w="3175">
                <a:noFill/>
              </a:ln>
              <a:solidFill>
                <a:prstClr val="white"/>
              </a:solidFill>
              <a:effectLst>
                <a:outerShdw dist="50800" dir="2700000" algn="tl" rotWithShape="0">
                  <a:srgbClr val="68C2E6">
                    <a:alpha val="40000"/>
                  </a:srgbClr>
                </a:outerShdw>
              </a:effectLst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276" y="1005461"/>
            <a:ext cx="2641431" cy="5425035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8817473" y="1209599"/>
            <a:ext cx="3049407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ko-KR" altLang="en-US" sz="4000" dirty="0" smtClean="0">
                <a:solidFill>
                  <a:prstClr val="black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상세보기 화면입니다</a:t>
            </a:r>
            <a:r>
              <a:rPr lang="en-US" altLang="ko-KR" sz="4000" dirty="0" smtClean="0">
                <a:solidFill>
                  <a:prstClr val="black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altLang="ko-KR" sz="4000" dirty="0" smtClean="0">
              <a:solidFill>
                <a:prstClr val="black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ko-KR" sz="4000" dirty="0" smtClean="0">
                <a:solidFill>
                  <a:prstClr val="black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‘</a:t>
            </a:r>
            <a:r>
              <a:rPr lang="ko-KR" altLang="en-US" sz="4000" dirty="0" smtClean="0">
                <a:solidFill>
                  <a:prstClr val="black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이전</a:t>
            </a:r>
            <a:r>
              <a:rPr lang="en-US" altLang="ko-KR" sz="4000" dirty="0" smtClean="0">
                <a:solidFill>
                  <a:prstClr val="black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’, ‘</a:t>
            </a:r>
            <a:r>
              <a:rPr lang="ko-KR" altLang="en-US" sz="4000" dirty="0" err="1" smtClean="0">
                <a:solidFill>
                  <a:prstClr val="black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유튜브</a:t>
            </a:r>
            <a:r>
              <a:rPr lang="en-US" altLang="ko-KR" sz="4000" dirty="0" smtClean="0">
                <a:solidFill>
                  <a:prstClr val="black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’, ‘</a:t>
            </a:r>
            <a:r>
              <a:rPr lang="ko-KR" altLang="en-US" sz="4000" dirty="0" smtClean="0">
                <a:solidFill>
                  <a:prstClr val="black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지도</a:t>
            </a:r>
            <a:r>
              <a:rPr lang="en-US" altLang="ko-KR" sz="4000" dirty="0" smtClean="0">
                <a:solidFill>
                  <a:prstClr val="black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’, ‘</a:t>
            </a:r>
            <a:r>
              <a:rPr lang="ko-KR" altLang="en-US" sz="4000" dirty="0" smtClean="0">
                <a:solidFill>
                  <a:prstClr val="black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전화</a:t>
            </a:r>
            <a:r>
              <a:rPr lang="en-US" altLang="ko-KR" sz="4000" dirty="0" smtClean="0">
                <a:solidFill>
                  <a:prstClr val="black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’, ‘</a:t>
            </a:r>
            <a:r>
              <a:rPr lang="ko-KR" altLang="en-US" sz="4000" dirty="0" smtClean="0">
                <a:solidFill>
                  <a:prstClr val="black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홈페이지</a:t>
            </a:r>
            <a:r>
              <a:rPr lang="en-US" altLang="ko-KR" sz="4000" dirty="0" smtClean="0">
                <a:solidFill>
                  <a:prstClr val="black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’</a:t>
            </a:r>
          </a:p>
          <a:p>
            <a:r>
              <a:rPr lang="en-US" altLang="ko-KR" sz="4000" dirty="0">
                <a:solidFill>
                  <a:prstClr val="black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</a:t>
            </a:r>
            <a:r>
              <a:rPr lang="en-US" altLang="ko-KR" sz="4000" dirty="0" smtClean="0">
                <a:solidFill>
                  <a:prstClr val="black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   </a:t>
            </a:r>
            <a:r>
              <a:rPr lang="ko-KR" altLang="en-US" sz="4000" dirty="0" smtClean="0">
                <a:solidFill>
                  <a:prstClr val="black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명령어를 수행</a:t>
            </a:r>
            <a:endParaRPr lang="en-US" altLang="ko-KR" sz="4000" dirty="0" smtClean="0">
              <a:solidFill>
                <a:prstClr val="black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  <a:p>
            <a:r>
              <a:rPr lang="en-US" altLang="ko-KR" sz="4000" dirty="0">
                <a:solidFill>
                  <a:prstClr val="black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</a:t>
            </a:r>
            <a:r>
              <a:rPr lang="en-US" altLang="ko-KR" sz="4000" dirty="0" smtClean="0">
                <a:solidFill>
                  <a:prstClr val="black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   </a:t>
            </a:r>
            <a:r>
              <a:rPr lang="ko-KR" altLang="en-US" sz="4000" dirty="0" smtClean="0">
                <a:solidFill>
                  <a:prstClr val="black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할 수 있습니다</a:t>
            </a:r>
            <a:r>
              <a:rPr lang="en-US" altLang="ko-KR" sz="4000" dirty="0" smtClean="0">
                <a:solidFill>
                  <a:prstClr val="black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.</a:t>
            </a:r>
            <a:endParaRPr lang="ko-KR" altLang="en-US" sz="4000" dirty="0">
              <a:solidFill>
                <a:prstClr val="black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6707" y="1005461"/>
            <a:ext cx="2611220" cy="542503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7927" y="1005461"/>
            <a:ext cx="2639206" cy="5425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081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DF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/>
          <p:cNvSpPr/>
          <p:nvPr/>
        </p:nvSpPr>
        <p:spPr>
          <a:xfrm>
            <a:off x="3374527" y="174464"/>
            <a:ext cx="544294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4800" kern="0" smtClean="0">
                <a:ln w="3175">
                  <a:solidFill>
                    <a:prstClr val="white"/>
                  </a:solidFill>
                </a:ln>
                <a:solidFill>
                  <a:prstClr val="white"/>
                </a:solidFill>
                <a:effectLst>
                  <a:outerShdw dist="50800" dir="2700000" algn="tl" rotWithShape="0">
                    <a:srgbClr val="68C2E6">
                      <a:alpha val="40000"/>
                    </a:srgbClr>
                  </a:outerShdw>
                </a:effectLst>
                <a:latin typeface="야놀자 야체 R" panose="02020603020101020101" pitchFamily="18" charset="-127"/>
                <a:ea typeface="야놀자 야체 R" panose="02020603020101020101" pitchFamily="18" charset="-127"/>
              </a:rPr>
              <a:t>놀러가자</a:t>
            </a:r>
            <a:endParaRPr lang="en-US" altLang="ko-KR" sz="4800" b="1" kern="0" dirty="0">
              <a:ln w="3175">
                <a:noFill/>
              </a:ln>
              <a:solidFill>
                <a:prstClr val="white"/>
              </a:solidFill>
              <a:effectLst>
                <a:outerShdw dist="50800" dir="2700000" algn="tl" rotWithShape="0">
                  <a:srgbClr val="68C2E6">
                    <a:alpha val="40000"/>
                  </a:srgbClr>
                </a:outerShdw>
              </a:effectLst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276" y="1005461"/>
            <a:ext cx="2641431" cy="5425440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3961407" y="1998136"/>
            <a:ext cx="7763233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ko-KR" sz="4000" dirty="0" smtClean="0">
                <a:solidFill>
                  <a:prstClr val="black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‘</a:t>
            </a:r>
            <a:r>
              <a:rPr lang="ko-KR" altLang="en-US" sz="4000" dirty="0" smtClean="0">
                <a:solidFill>
                  <a:prstClr val="black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성탄절 </a:t>
            </a:r>
            <a:r>
              <a:rPr lang="ko-KR" altLang="en-US" sz="4000" dirty="0">
                <a:solidFill>
                  <a:prstClr val="black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축제 알려줘</a:t>
            </a:r>
            <a:r>
              <a:rPr lang="en-US" altLang="ko-KR" sz="4000" dirty="0">
                <a:solidFill>
                  <a:prstClr val="black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’</a:t>
            </a:r>
            <a:r>
              <a:rPr lang="ko-KR" altLang="en-US" sz="4000" dirty="0">
                <a:solidFill>
                  <a:prstClr val="black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로 검색한 결과입니다</a:t>
            </a:r>
            <a:r>
              <a:rPr lang="en-US" altLang="ko-KR" sz="4000" dirty="0" smtClean="0">
                <a:solidFill>
                  <a:prstClr val="black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ko-KR" sz="4000" dirty="0" smtClean="0">
                <a:solidFill>
                  <a:prstClr val="black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‘</a:t>
            </a:r>
            <a:r>
              <a:rPr lang="ko-KR" altLang="en-US" sz="4000" dirty="0" smtClean="0">
                <a:solidFill>
                  <a:prstClr val="black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전국</a:t>
            </a:r>
            <a:r>
              <a:rPr lang="en-US" altLang="ko-KR" sz="4000" dirty="0" smtClean="0">
                <a:solidFill>
                  <a:prstClr val="black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’</a:t>
            </a:r>
            <a:r>
              <a:rPr lang="ko-KR" altLang="en-US" sz="4000" dirty="0" smtClean="0">
                <a:solidFill>
                  <a:prstClr val="black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과 </a:t>
            </a:r>
            <a:r>
              <a:rPr lang="en-US" altLang="ko-KR" sz="4000" dirty="0" smtClean="0">
                <a:solidFill>
                  <a:prstClr val="black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‘12</a:t>
            </a:r>
            <a:r>
              <a:rPr lang="ko-KR" altLang="en-US" sz="4000" dirty="0" smtClean="0">
                <a:solidFill>
                  <a:prstClr val="black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월 </a:t>
            </a:r>
            <a:r>
              <a:rPr lang="en-US" altLang="ko-KR" sz="4000" dirty="0" smtClean="0">
                <a:solidFill>
                  <a:prstClr val="black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25</a:t>
            </a:r>
            <a:r>
              <a:rPr lang="ko-KR" altLang="en-US" sz="4000" dirty="0" smtClean="0">
                <a:solidFill>
                  <a:prstClr val="black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일</a:t>
            </a:r>
            <a:r>
              <a:rPr lang="en-US" altLang="ko-KR" sz="4000" dirty="0" smtClean="0">
                <a:solidFill>
                  <a:prstClr val="black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’</a:t>
            </a:r>
            <a:r>
              <a:rPr lang="ko-KR" altLang="en-US" sz="4000" dirty="0">
                <a:solidFill>
                  <a:prstClr val="black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로 검색이 </a:t>
            </a:r>
            <a:r>
              <a:rPr lang="ko-KR" altLang="en-US" sz="4000" dirty="0" smtClean="0">
                <a:solidFill>
                  <a:prstClr val="black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되고</a:t>
            </a:r>
            <a:endParaRPr lang="en-US" altLang="ko-KR" sz="4000" dirty="0" smtClean="0">
              <a:solidFill>
                <a:prstClr val="black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  <a:p>
            <a:r>
              <a:rPr lang="en-US" altLang="ko-KR" sz="4000" dirty="0" smtClean="0">
                <a:solidFill>
                  <a:prstClr val="black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    </a:t>
            </a:r>
            <a:r>
              <a:rPr lang="ko-KR" altLang="en-US" sz="4000" dirty="0" smtClean="0">
                <a:solidFill>
                  <a:prstClr val="black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목록 </a:t>
            </a:r>
            <a:r>
              <a:rPr lang="ko-KR" altLang="en-US" sz="4000" dirty="0">
                <a:solidFill>
                  <a:prstClr val="black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리스트가 표시됩니다</a:t>
            </a:r>
            <a:r>
              <a:rPr lang="en-US" altLang="ko-KR" sz="4000" dirty="0">
                <a:solidFill>
                  <a:prstClr val="black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.</a:t>
            </a:r>
            <a:endParaRPr lang="ko-KR" altLang="en-US" sz="4000" dirty="0">
              <a:solidFill>
                <a:prstClr val="black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ko-KR" sz="4000" dirty="0" smtClean="0">
                <a:solidFill>
                  <a:prstClr val="black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‘</a:t>
            </a:r>
            <a:r>
              <a:rPr lang="ko-KR" altLang="en-US" sz="4000" dirty="0" smtClean="0">
                <a:solidFill>
                  <a:prstClr val="black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몇 </a:t>
            </a:r>
            <a:r>
              <a:rPr lang="ko-KR" altLang="en-US" sz="4000" dirty="0" err="1" smtClean="0">
                <a:solidFill>
                  <a:prstClr val="black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번째꺼</a:t>
            </a:r>
            <a:r>
              <a:rPr lang="ko-KR" altLang="en-US" sz="4000" dirty="0" smtClean="0">
                <a:solidFill>
                  <a:prstClr val="black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알려줘</a:t>
            </a:r>
            <a:r>
              <a:rPr lang="en-US" altLang="ko-KR" sz="4000" dirty="0" smtClean="0">
                <a:solidFill>
                  <a:prstClr val="black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’, ‘</a:t>
            </a:r>
            <a:r>
              <a:rPr lang="ko-KR" altLang="en-US" sz="4000" dirty="0" smtClean="0">
                <a:solidFill>
                  <a:prstClr val="black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이전</a:t>
            </a:r>
            <a:r>
              <a:rPr lang="en-US" altLang="ko-KR" sz="4000" dirty="0" smtClean="0">
                <a:solidFill>
                  <a:prstClr val="black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’, ‘</a:t>
            </a:r>
            <a:r>
              <a:rPr lang="ko-KR" altLang="en-US" sz="4000" dirty="0" smtClean="0">
                <a:solidFill>
                  <a:prstClr val="black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다음</a:t>
            </a:r>
            <a:r>
              <a:rPr lang="en-US" altLang="ko-KR" sz="4000" dirty="0" smtClean="0">
                <a:solidFill>
                  <a:prstClr val="black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’ </a:t>
            </a:r>
            <a:r>
              <a:rPr lang="ko-KR" altLang="en-US" sz="4000" dirty="0" smtClean="0">
                <a:solidFill>
                  <a:prstClr val="black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명령어를</a:t>
            </a:r>
            <a:endParaRPr lang="en-US" altLang="ko-KR" sz="4000" dirty="0" smtClean="0">
              <a:solidFill>
                <a:prstClr val="black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  <a:p>
            <a:r>
              <a:rPr lang="en-US" altLang="ko-KR" sz="4000" dirty="0" smtClean="0">
                <a:solidFill>
                  <a:prstClr val="black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    </a:t>
            </a:r>
            <a:r>
              <a:rPr lang="ko-KR" altLang="en-US" sz="4000" dirty="0" smtClean="0">
                <a:solidFill>
                  <a:prstClr val="black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수행할 수 있습니다</a:t>
            </a:r>
            <a:r>
              <a:rPr lang="en-US" altLang="ko-KR" sz="4000" dirty="0" smtClean="0">
                <a:solidFill>
                  <a:prstClr val="black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.</a:t>
            </a:r>
            <a:endParaRPr lang="ko-KR" altLang="en-US" sz="4000" dirty="0">
              <a:solidFill>
                <a:prstClr val="black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797" y="1005462"/>
            <a:ext cx="2628910" cy="5431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945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DF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/>
          <p:cNvSpPr/>
          <p:nvPr/>
        </p:nvSpPr>
        <p:spPr>
          <a:xfrm>
            <a:off x="3374527" y="174464"/>
            <a:ext cx="544294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4800" kern="0" smtClean="0">
                <a:ln w="3175">
                  <a:solidFill>
                    <a:prstClr val="white"/>
                  </a:solidFill>
                </a:ln>
                <a:solidFill>
                  <a:prstClr val="white"/>
                </a:solidFill>
                <a:effectLst>
                  <a:outerShdw dist="50800" dir="2700000" algn="tl" rotWithShape="0">
                    <a:srgbClr val="68C2E6">
                      <a:alpha val="40000"/>
                    </a:srgbClr>
                  </a:outerShdw>
                </a:effectLst>
                <a:latin typeface="야놀자 야체 R" panose="02020603020101020101" pitchFamily="18" charset="-127"/>
                <a:ea typeface="야놀자 야체 R" panose="02020603020101020101" pitchFamily="18" charset="-127"/>
              </a:rPr>
              <a:t>놀러가자</a:t>
            </a:r>
            <a:endParaRPr lang="en-US" altLang="ko-KR" sz="4800" b="1" kern="0" dirty="0">
              <a:ln w="3175">
                <a:noFill/>
              </a:ln>
              <a:solidFill>
                <a:prstClr val="white"/>
              </a:solidFill>
              <a:effectLst>
                <a:outerShdw dist="50800" dir="2700000" algn="tl" rotWithShape="0">
                  <a:srgbClr val="68C2E6">
                    <a:alpha val="40000"/>
                  </a:srgbClr>
                </a:outerShdw>
              </a:effectLst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276" y="1005461"/>
            <a:ext cx="2641431" cy="5425440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3961407" y="1998136"/>
            <a:ext cx="7763233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ko-KR" sz="4000" dirty="0" smtClean="0">
                <a:solidFill>
                  <a:prstClr val="black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‘</a:t>
            </a:r>
            <a:r>
              <a:rPr lang="ko-KR" altLang="en-US" sz="4000" dirty="0" smtClean="0">
                <a:solidFill>
                  <a:prstClr val="black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경상북도 </a:t>
            </a:r>
            <a:r>
              <a:rPr lang="en-US" altLang="ko-KR" sz="4000" dirty="0" smtClean="0">
                <a:solidFill>
                  <a:prstClr val="black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11</a:t>
            </a:r>
            <a:r>
              <a:rPr lang="ko-KR" altLang="en-US" sz="4000" dirty="0" smtClean="0">
                <a:solidFill>
                  <a:prstClr val="black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월 </a:t>
            </a:r>
            <a:r>
              <a:rPr lang="en-US" altLang="ko-KR" sz="4000" dirty="0" smtClean="0">
                <a:solidFill>
                  <a:prstClr val="black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9</a:t>
            </a:r>
            <a:r>
              <a:rPr lang="ko-KR" altLang="en-US" sz="4000" dirty="0" smtClean="0">
                <a:solidFill>
                  <a:prstClr val="black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일에 축제 알려줘</a:t>
            </a:r>
            <a:r>
              <a:rPr lang="en-US" altLang="ko-KR" sz="4000" dirty="0" smtClean="0">
                <a:solidFill>
                  <a:prstClr val="black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’</a:t>
            </a:r>
            <a:r>
              <a:rPr lang="ko-KR" altLang="en-US" sz="4000" dirty="0">
                <a:solidFill>
                  <a:prstClr val="black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로 검색한 결과입니다</a:t>
            </a:r>
            <a:r>
              <a:rPr lang="en-US" altLang="ko-KR" sz="4000" dirty="0" smtClean="0">
                <a:solidFill>
                  <a:prstClr val="black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ko-KR" sz="4000" dirty="0" smtClean="0">
                <a:solidFill>
                  <a:prstClr val="black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‘</a:t>
            </a:r>
            <a:r>
              <a:rPr lang="ko-KR" altLang="en-US" sz="4000" dirty="0" smtClean="0">
                <a:solidFill>
                  <a:prstClr val="black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경상북도</a:t>
            </a:r>
            <a:r>
              <a:rPr lang="en-US" altLang="ko-KR" sz="4000" dirty="0" smtClean="0">
                <a:solidFill>
                  <a:prstClr val="black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’</a:t>
            </a:r>
            <a:r>
              <a:rPr lang="ko-KR" altLang="en-US" sz="4000" dirty="0" smtClean="0">
                <a:solidFill>
                  <a:prstClr val="black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와 </a:t>
            </a:r>
            <a:r>
              <a:rPr lang="en-US" altLang="ko-KR" sz="4000" dirty="0" smtClean="0">
                <a:solidFill>
                  <a:prstClr val="black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‘11</a:t>
            </a:r>
            <a:r>
              <a:rPr lang="ko-KR" altLang="en-US" sz="4000" dirty="0" smtClean="0">
                <a:solidFill>
                  <a:prstClr val="black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월 </a:t>
            </a:r>
            <a:r>
              <a:rPr lang="en-US" altLang="ko-KR" sz="4000" dirty="0" smtClean="0">
                <a:solidFill>
                  <a:prstClr val="black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9</a:t>
            </a:r>
            <a:r>
              <a:rPr lang="ko-KR" altLang="en-US" sz="4000" dirty="0" smtClean="0">
                <a:solidFill>
                  <a:prstClr val="black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일</a:t>
            </a:r>
            <a:r>
              <a:rPr lang="en-US" altLang="ko-KR" sz="4000" dirty="0" smtClean="0">
                <a:solidFill>
                  <a:prstClr val="black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’</a:t>
            </a:r>
            <a:r>
              <a:rPr lang="ko-KR" altLang="en-US" sz="4000" dirty="0">
                <a:solidFill>
                  <a:prstClr val="black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로 검색이 </a:t>
            </a:r>
            <a:r>
              <a:rPr lang="ko-KR" altLang="en-US" sz="4000" dirty="0" smtClean="0">
                <a:solidFill>
                  <a:prstClr val="black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되고</a:t>
            </a:r>
            <a:endParaRPr lang="en-US" altLang="ko-KR" sz="4000" dirty="0" smtClean="0">
              <a:solidFill>
                <a:prstClr val="black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  <a:p>
            <a:r>
              <a:rPr lang="en-US" altLang="ko-KR" sz="4000" dirty="0" smtClean="0">
                <a:solidFill>
                  <a:prstClr val="black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    </a:t>
            </a:r>
            <a:r>
              <a:rPr lang="ko-KR" altLang="en-US" sz="4000" dirty="0" smtClean="0">
                <a:solidFill>
                  <a:prstClr val="black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목록 </a:t>
            </a:r>
            <a:r>
              <a:rPr lang="ko-KR" altLang="en-US" sz="4000" dirty="0">
                <a:solidFill>
                  <a:prstClr val="black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리스트가 표시됩니다</a:t>
            </a:r>
            <a:r>
              <a:rPr lang="en-US" altLang="ko-KR" sz="4000" dirty="0">
                <a:solidFill>
                  <a:prstClr val="black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.</a:t>
            </a:r>
            <a:endParaRPr lang="ko-KR" altLang="en-US" sz="4000" dirty="0">
              <a:solidFill>
                <a:prstClr val="black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ko-KR" sz="4000" dirty="0" smtClean="0">
                <a:solidFill>
                  <a:prstClr val="black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‘</a:t>
            </a:r>
            <a:r>
              <a:rPr lang="ko-KR" altLang="en-US" sz="4000" dirty="0" smtClean="0">
                <a:solidFill>
                  <a:prstClr val="black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몇 </a:t>
            </a:r>
            <a:r>
              <a:rPr lang="ko-KR" altLang="en-US" sz="4000" dirty="0" err="1" smtClean="0">
                <a:solidFill>
                  <a:prstClr val="black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번째꺼</a:t>
            </a:r>
            <a:r>
              <a:rPr lang="ko-KR" altLang="en-US" sz="4000" dirty="0" smtClean="0">
                <a:solidFill>
                  <a:prstClr val="black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알려줘</a:t>
            </a:r>
            <a:r>
              <a:rPr lang="en-US" altLang="ko-KR" sz="4000" dirty="0" smtClean="0">
                <a:solidFill>
                  <a:prstClr val="black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’, ‘</a:t>
            </a:r>
            <a:r>
              <a:rPr lang="ko-KR" altLang="en-US" sz="4000" dirty="0" smtClean="0">
                <a:solidFill>
                  <a:prstClr val="black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이전</a:t>
            </a:r>
            <a:r>
              <a:rPr lang="en-US" altLang="ko-KR" sz="4000" dirty="0" smtClean="0">
                <a:solidFill>
                  <a:prstClr val="black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’, ‘</a:t>
            </a:r>
            <a:r>
              <a:rPr lang="ko-KR" altLang="en-US" sz="4000" dirty="0" smtClean="0">
                <a:solidFill>
                  <a:prstClr val="black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다음</a:t>
            </a:r>
            <a:r>
              <a:rPr lang="en-US" altLang="ko-KR" sz="4000" dirty="0" smtClean="0">
                <a:solidFill>
                  <a:prstClr val="black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’ </a:t>
            </a:r>
            <a:r>
              <a:rPr lang="ko-KR" altLang="en-US" sz="4000" dirty="0" smtClean="0">
                <a:solidFill>
                  <a:prstClr val="black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명령어를</a:t>
            </a:r>
            <a:endParaRPr lang="en-US" altLang="ko-KR" sz="4000" dirty="0" smtClean="0">
              <a:solidFill>
                <a:prstClr val="black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  <a:p>
            <a:r>
              <a:rPr lang="en-US" altLang="ko-KR" sz="4000" dirty="0" smtClean="0">
                <a:solidFill>
                  <a:prstClr val="black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    </a:t>
            </a:r>
            <a:r>
              <a:rPr lang="ko-KR" altLang="en-US" sz="4000" dirty="0" smtClean="0">
                <a:solidFill>
                  <a:prstClr val="black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수행할 수 있습니다</a:t>
            </a:r>
            <a:r>
              <a:rPr lang="en-US" altLang="ko-KR" sz="4000" dirty="0" smtClean="0">
                <a:solidFill>
                  <a:prstClr val="black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.</a:t>
            </a:r>
            <a:endParaRPr lang="ko-KR" altLang="en-US" sz="4000" dirty="0">
              <a:solidFill>
                <a:prstClr val="black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797" y="1005462"/>
            <a:ext cx="2628910" cy="543157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5277" y="1005461"/>
            <a:ext cx="2629368" cy="5425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417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DF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/>
          <p:cNvSpPr/>
          <p:nvPr/>
        </p:nvSpPr>
        <p:spPr>
          <a:xfrm>
            <a:off x="3374527" y="174464"/>
            <a:ext cx="544294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4800" kern="0" smtClean="0">
                <a:ln w="3175">
                  <a:solidFill>
                    <a:prstClr val="white"/>
                  </a:solidFill>
                </a:ln>
                <a:solidFill>
                  <a:prstClr val="white"/>
                </a:solidFill>
                <a:effectLst>
                  <a:outerShdw dist="50800" dir="2700000" algn="tl" rotWithShape="0">
                    <a:srgbClr val="68C2E6">
                      <a:alpha val="40000"/>
                    </a:srgbClr>
                  </a:outerShdw>
                </a:effectLst>
                <a:latin typeface="야놀자 야체 R" panose="02020603020101020101" pitchFamily="18" charset="-127"/>
                <a:ea typeface="야놀자 야체 R" panose="02020603020101020101" pitchFamily="18" charset="-127"/>
              </a:rPr>
              <a:t>놀러가자</a:t>
            </a:r>
            <a:endParaRPr lang="en-US" altLang="ko-KR" sz="4800" b="1" kern="0" dirty="0">
              <a:ln w="3175">
                <a:noFill/>
              </a:ln>
              <a:solidFill>
                <a:prstClr val="white"/>
              </a:solidFill>
              <a:effectLst>
                <a:outerShdw dist="50800" dir="2700000" algn="tl" rotWithShape="0">
                  <a:srgbClr val="68C2E6">
                    <a:alpha val="40000"/>
                  </a:srgbClr>
                </a:outerShdw>
              </a:effectLst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276" y="1005461"/>
            <a:ext cx="2641431" cy="5425440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3961407" y="1998136"/>
            <a:ext cx="7763233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ko-KR" sz="4000" dirty="0" smtClean="0">
                <a:solidFill>
                  <a:prstClr val="black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‘</a:t>
            </a:r>
            <a:r>
              <a:rPr lang="ko-KR" altLang="en-US" sz="4000" dirty="0" smtClean="0">
                <a:solidFill>
                  <a:prstClr val="black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주변에 축제 알려줘</a:t>
            </a:r>
            <a:r>
              <a:rPr lang="en-US" altLang="ko-KR" sz="4000" dirty="0" smtClean="0">
                <a:solidFill>
                  <a:prstClr val="black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’</a:t>
            </a:r>
            <a:r>
              <a:rPr lang="ko-KR" altLang="en-US" sz="4000" dirty="0">
                <a:solidFill>
                  <a:prstClr val="black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로 검색한 결과입니다</a:t>
            </a:r>
            <a:r>
              <a:rPr lang="en-US" altLang="ko-KR" sz="4000" dirty="0" smtClean="0">
                <a:solidFill>
                  <a:prstClr val="black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ko-KR" altLang="en-US" sz="4000" dirty="0" smtClean="0">
                <a:solidFill>
                  <a:prstClr val="black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위치 반경 </a:t>
            </a:r>
            <a:r>
              <a:rPr lang="en-US" altLang="ko-KR" sz="4000" dirty="0" smtClean="0">
                <a:solidFill>
                  <a:prstClr val="black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20km </a:t>
            </a:r>
            <a:r>
              <a:rPr lang="ko-KR" altLang="en-US" sz="4000" dirty="0" smtClean="0">
                <a:solidFill>
                  <a:prstClr val="black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이내의 </a:t>
            </a:r>
            <a:r>
              <a:rPr lang="en-US" altLang="ko-KR" sz="4000" dirty="0" smtClean="0">
                <a:solidFill>
                  <a:prstClr val="black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‘</a:t>
            </a:r>
            <a:r>
              <a:rPr lang="ko-KR" altLang="en-US" sz="4000" dirty="0" smtClean="0">
                <a:solidFill>
                  <a:prstClr val="black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오늘</a:t>
            </a:r>
            <a:r>
              <a:rPr lang="en-US" altLang="ko-KR" sz="4000" dirty="0" smtClean="0">
                <a:solidFill>
                  <a:prstClr val="black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’</a:t>
            </a:r>
            <a:r>
              <a:rPr lang="ko-KR" altLang="en-US" sz="4000" dirty="0">
                <a:solidFill>
                  <a:prstClr val="black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로 검색이 </a:t>
            </a:r>
            <a:r>
              <a:rPr lang="ko-KR" altLang="en-US" sz="4000" dirty="0" smtClean="0">
                <a:solidFill>
                  <a:prstClr val="black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되고</a:t>
            </a:r>
            <a:endParaRPr lang="en-US" altLang="ko-KR" sz="4000" dirty="0" smtClean="0">
              <a:solidFill>
                <a:prstClr val="black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  <a:p>
            <a:r>
              <a:rPr lang="en-US" altLang="ko-KR" sz="4000" dirty="0" smtClean="0">
                <a:solidFill>
                  <a:prstClr val="black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    </a:t>
            </a:r>
            <a:r>
              <a:rPr lang="ko-KR" altLang="en-US" sz="4000" dirty="0" smtClean="0">
                <a:solidFill>
                  <a:prstClr val="black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목록 </a:t>
            </a:r>
            <a:r>
              <a:rPr lang="ko-KR" altLang="en-US" sz="4000" dirty="0">
                <a:solidFill>
                  <a:prstClr val="black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리스트가 표시됩니다</a:t>
            </a:r>
            <a:r>
              <a:rPr lang="en-US" altLang="ko-KR" sz="4000" dirty="0">
                <a:solidFill>
                  <a:prstClr val="black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.</a:t>
            </a:r>
            <a:endParaRPr lang="ko-KR" altLang="en-US" sz="4000" dirty="0">
              <a:solidFill>
                <a:prstClr val="black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ko-KR" sz="4000" dirty="0" smtClean="0">
                <a:solidFill>
                  <a:prstClr val="black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‘</a:t>
            </a:r>
            <a:r>
              <a:rPr lang="ko-KR" altLang="en-US" sz="4000" dirty="0" smtClean="0">
                <a:solidFill>
                  <a:prstClr val="black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몇 </a:t>
            </a:r>
            <a:r>
              <a:rPr lang="ko-KR" altLang="en-US" sz="4000" dirty="0" err="1" smtClean="0">
                <a:solidFill>
                  <a:prstClr val="black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번째꺼</a:t>
            </a:r>
            <a:r>
              <a:rPr lang="ko-KR" altLang="en-US" sz="4000" dirty="0" smtClean="0">
                <a:solidFill>
                  <a:prstClr val="black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알려줘</a:t>
            </a:r>
            <a:r>
              <a:rPr lang="en-US" altLang="ko-KR" sz="4000" dirty="0" smtClean="0">
                <a:solidFill>
                  <a:prstClr val="black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’, ‘</a:t>
            </a:r>
            <a:r>
              <a:rPr lang="ko-KR" altLang="en-US" sz="4000" dirty="0" smtClean="0">
                <a:solidFill>
                  <a:prstClr val="black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이전</a:t>
            </a:r>
            <a:r>
              <a:rPr lang="en-US" altLang="ko-KR" sz="4000" dirty="0" smtClean="0">
                <a:solidFill>
                  <a:prstClr val="black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’, ‘</a:t>
            </a:r>
            <a:r>
              <a:rPr lang="ko-KR" altLang="en-US" sz="4000" dirty="0" smtClean="0">
                <a:solidFill>
                  <a:prstClr val="black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다음</a:t>
            </a:r>
            <a:r>
              <a:rPr lang="en-US" altLang="ko-KR" sz="4000" dirty="0" smtClean="0">
                <a:solidFill>
                  <a:prstClr val="black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’ </a:t>
            </a:r>
            <a:r>
              <a:rPr lang="ko-KR" altLang="en-US" sz="4000" dirty="0" smtClean="0">
                <a:solidFill>
                  <a:prstClr val="black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명령어를</a:t>
            </a:r>
            <a:endParaRPr lang="en-US" altLang="ko-KR" sz="4000" dirty="0" smtClean="0">
              <a:solidFill>
                <a:prstClr val="black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  <a:p>
            <a:r>
              <a:rPr lang="en-US" altLang="ko-KR" sz="4000" dirty="0" smtClean="0">
                <a:solidFill>
                  <a:prstClr val="black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    </a:t>
            </a:r>
            <a:r>
              <a:rPr lang="ko-KR" altLang="en-US" sz="4000" dirty="0" smtClean="0">
                <a:solidFill>
                  <a:prstClr val="black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수행할 수 있습니다</a:t>
            </a:r>
            <a:r>
              <a:rPr lang="en-US" altLang="ko-KR" sz="4000" dirty="0" smtClean="0">
                <a:solidFill>
                  <a:prstClr val="black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.</a:t>
            </a:r>
            <a:endParaRPr lang="ko-KR" altLang="en-US" sz="4000" dirty="0">
              <a:solidFill>
                <a:prstClr val="black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797" y="1005462"/>
            <a:ext cx="2628910" cy="543157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5277" y="1005461"/>
            <a:ext cx="2629368" cy="542544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7797" y="1005462"/>
            <a:ext cx="2640835" cy="5425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530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DF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7DCC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latin typeface="야놀자 야체 R" panose="02020603020101020101" pitchFamily="18" charset="-127"/>
              <a:ea typeface="야놀자 야체 R" panose="02020603020101020101" pitchFamily="18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0" y="2662185"/>
            <a:ext cx="6096000" cy="10710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1">
              <a:lnSpc>
                <a:spcPct val="150000"/>
              </a:lnSpc>
              <a:buClrTx/>
              <a:buFontTx/>
              <a:buNone/>
            </a:pPr>
            <a:r>
              <a:rPr lang="en-US" altLang="ko-KR" sz="4800" dirty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Content</a:t>
            </a:r>
            <a:endParaRPr lang="ko-KR" altLang="en-US" sz="4800" dirty="0">
              <a:solidFill>
                <a:schemeClr val="bg1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cxnSp>
        <p:nvCxnSpPr>
          <p:cNvPr id="25" name="직선 연결선 24"/>
          <p:cNvCxnSpPr/>
          <p:nvPr/>
        </p:nvCxnSpPr>
        <p:spPr>
          <a:xfrm flipV="1">
            <a:off x="1519161" y="2906486"/>
            <a:ext cx="3057676" cy="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 flipV="1">
            <a:off x="1519161" y="3764024"/>
            <a:ext cx="3057676" cy="20584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7893851" y="1166842"/>
            <a:ext cx="354477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3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1. </a:t>
            </a:r>
            <a:r>
              <a:rPr lang="ko-KR" altLang="en-US" sz="36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팀소개</a:t>
            </a:r>
            <a:endParaRPr lang="en-US" altLang="ko-KR" sz="3600" dirty="0" smtClean="0">
              <a:solidFill>
                <a:schemeClr val="tx1">
                  <a:lumMod val="50000"/>
                  <a:lumOff val="50000"/>
                </a:schemeClr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3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2. </a:t>
            </a:r>
            <a:r>
              <a:rPr lang="ko-KR" altLang="en-US" sz="3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개요</a:t>
            </a:r>
            <a:endParaRPr lang="en-US" altLang="ko-KR" sz="3600" dirty="0">
              <a:solidFill>
                <a:schemeClr val="tx1">
                  <a:lumMod val="50000"/>
                  <a:lumOff val="50000"/>
                </a:schemeClr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3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3. </a:t>
            </a:r>
            <a:r>
              <a:rPr lang="ko-KR" altLang="en-US" sz="3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구현</a:t>
            </a:r>
            <a:endParaRPr lang="en-US" altLang="ko-KR" sz="3600" dirty="0">
              <a:solidFill>
                <a:schemeClr val="tx1">
                  <a:lumMod val="50000"/>
                  <a:lumOff val="50000"/>
                </a:schemeClr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3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4. Q&amp;A</a:t>
            </a:r>
            <a:endParaRPr lang="en-US" altLang="ko-KR" sz="3600" dirty="0">
              <a:solidFill>
                <a:schemeClr val="tx1">
                  <a:lumMod val="50000"/>
                  <a:lumOff val="50000"/>
                </a:schemeClr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7873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rgbClr val="B4E5EC"/>
          </a:fgClr>
          <a:bgClr>
            <a:srgbClr val="A6DFEA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2368858" y="2413419"/>
            <a:ext cx="7454283" cy="18620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1500" b="1" kern="0" dirty="0" smtClean="0">
                <a:ln w="3175"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>
                  <a:outerShdw dist="50800" dir="2700000" algn="tl" rotWithShape="0">
                    <a:srgbClr val="68C2E6">
                      <a:alpha val="40000"/>
                    </a:srgbClr>
                  </a:outerShdw>
                </a:effectLst>
                <a:latin typeface="야놀자 야체 B" panose="02020603020101020101" pitchFamily="18" charset="-127"/>
                <a:ea typeface="야놀자 야체 B" panose="02020603020101020101" pitchFamily="18" charset="-127"/>
              </a:rPr>
              <a:t>Q&amp;A</a:t>
            </a:r>
            <a:endParaRPr lang="en-US" altLang="ko-KR" sz="11500" b="1" kern="0" dirty="0">
              <a:ln w="3175"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>
                <a:outerShdw dist="50800" dir="2700000" algn="tl" rotWithShape="0">
                  <a:srgbClr val="68C2E6">
                    <a:alpha val="40000"/>
                  </a:srgbClr>
                </a:outerShdw>
              </a:effectLst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4490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rgbClr val="B4E5EC"/>
          </a:fgClr>
          <a:bgClr>
            <a:srgbClr val="A6DFEA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2368858" y="2413419"/>
            <a:ext cx="7454283" cy="18620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1500" b="1" kern="0" dirty="0" smtClean="0">
                <a:ln w="3175"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>
                  <a:outerShdw dist="50800" dir="2700000" algn="tl" rotWithShape="0">
                    <a:srgbClr val="68C2E6">
                      <a:alpha val="40000"/>
                    </a:srgbClr>
                  </a:outerShdw>
                </a:effectLst>
                <a:latin typeface="야놀자 야체 B" panose="02020603020101020101" pitchFamily="18" charset="-127"/>
                <a:ea typeface="야놀자 야체 B" panose="02020603020101020101" pitchFamily="18" charset="-127"/>
              </a:rPr>
              <a:t>감사합니다</a:t>
            </a:r>
            <a:r>
              <a:rPr lang="en-US" altLang="ko-KR" sz="11500" b="1" kern="0" dirty="0" smtClean="0">
                <a:ln w="3175"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>
                  <a:outerShdw dist="50800" dir="2700000" algn="tl" rotWithShape="0">
                    <a:srgbClr val="68C2E6">
                      <a:alpha val="40000"/>
                    </a:srgbClr>
                  </a:outerShdw>
                </a:effectLst>
                <a:latin typeface="야놀자 야체 B" panose="02020603020101020101" pitchFamily="18" charset="-127"/>
                <a:ea typeface="야놀자 야체 B" panose="02020603020101020101" pitchFamily="18" charset="-127"/>
              </a:rPr>
              <a:t>!</a:t>
            </a:r>
            <a:endParaRPr lang="en-US" altLang="ko-KR" sz="11500" b="1" kern="0" dirty="0">
              <a:ln w="3175"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>
                <a:outerShdw dist="50800" dir="2700000" algn="tl" rotWithShape="0">
                  <a:srgbClr val="68C2E6">
                    <a:alpha val="40000"/>
                  </a:srgbClr>
                </a:outerShdw>
              </a:effectLst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78035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rgbClr val="B4E5EC"/>
          </a:fgClr>
          <a:bgClr>
            <a:srgbClr val="A6DFEA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2368858" y="2413419"/>
            <a:ext cx="7454283" cy="18620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1500" b="1" kern="0" dirty="0" smtClean="0">
                <a:ln w="3175"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dist="50800" dir="2700000" algn="tl" rotWithShape="0">
                    <a:srgbClr val="68C2E6">
                      <a:alpha val="40000"/>
                    </a:srgbClr>
                  </a:outerShdw>
                </a:effectLst>
                <a:latin typeface="야놀자 야체 B" panose="02020603020101020101" pitchFamily="18" charset="-127"/>
                <a:ea typeface="야놀자 야체 B" panose="02020603020101020101" pitchFamily="18" charset="-127"/>
              </a:rPr>
              <a:t>팀 소개</a:t>
            </a:r>
            <a:endParaRPr lang="en-US" altLang="ko-KR" sz="11500" b="1" kern="0" dirty="0">
              <a:ln w="3175"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>
                <a:outerShdw dist="50800" dir="2700000" algn="tl" rotWithShape="0">
                  <a:srgbClr val="68C2E6">
                    <a:alpha val="40000"/>
                  </a:srgbClr>
                </a:outerShdw>
              </a:effectLst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9839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DF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타원 57"/>
          <p:cNvSpPr/>
          <p:nvPr/>
        </p:nvSpPr>
        <p:spPr>
          <a:xfrm>
            <a:off x="8085732" y="1640517"/>
            <a:ext cx="1957752" cy="1896822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>
            <a:solidFill>
              <a:srgbClr val="77B8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타원 49"/>
          <p:cNvSpPr/>
          <p:nvPr/>
        </p:nvSpPr>
        <p:spPr>
          <a:xfrm>
            <a:off x="6101641" y="1621596"/>
            <a:ext cx="1957752" cy="1896822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solidFill>
              <a:srgbClr val="77B8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/>
          <p:cNvSpPr/>
          <p:nvPr/>
        </p:nvSpPr>
        <p:spPr>
          <a:xfrm>
            <a:off x="203271" y="1634807"/>
            <a:ext cx="1957752" cy="1896822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77B8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 rot="5400000">
            <a:off x="4141015" y="1636060"/>
            <a:ext cx="1957752" cy="1896822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>
            <a:solidFill>
              <a:srgbClr val="77B8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7" name="직선 연결선 96"/>
          <p:cNvCxnSpPr/>
          <p:nvPr/>
        </p:nvCxnSpPr>
        <p:spPr>
          <a:xfrm>
            <a:off x="2958017" y="4752950"/>
            <a:ext cx="389786" cy="17782"/>
          </a:xfrm>
          <a:prstGeom prst="line">
            <a:avLst/>
          </a:prstGeom>
          <a:ln w="200025" cap="rnd">
            <a:solidFill>
              <a:srgbClr val="FFFF00">
                <a:alpha val="4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연결선 97"/>
          <p:cNvCxnSpPr/>
          <p:nvPr/>
        </p:nvCxnSpPr>
        <p:spPr>
          <a:xfrm>
            <a:off x="4968062" y="4743601"/>
            <a:ext cx="389786" cy="17782"/>
          </a:xfrm>
          <a:prstGeom prst="line">
            <a:avLst/>
          </a:prstGeom>
          <a:ln w="200025" cap="rnd">
            <a:solidFill>
              <a:srgbClr val="FFFF00">
                <a:alpha val="4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 98"/>
          <p:cNvCxnSpPr/>
          <p:nvPr/>
        </p:nvCxnSpPr>
        <p:spPr>
          <a:xfrm>
            <a:off x="6867832" y="4725592"/>
            <a:ext cx="389786" cy="17782"/>
          </a:xfrm>
          <a:prstGeom prst="line">
            <a:avLst/>
          </a:prstGeom>
          <a:ln w="200025" cap="rnd">
            <a:solidFill>
              <a:srgbClr val="FFFF00">
                <a:alpha val="4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연결선 99"/>
          <p:cNvCxnSpPr/>
          <p:nvPr/>
        </p:nvCxnSpPr>
        <p:spPr>
          <a:xfrm>
            <a:off x="8925694" y="4737493"/>
            <a:ext cx="389786" cy="17782"/>
          </a:xfrm>
          <a:prstGeom prst="line">
            <a:avLst/>
          </a:prstGeom>
          <a:ln w="200025" cap="rnd">
            <a:solidFill>
              <a:srgbClr val="FFFF00">
                <a:alpha val="4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3949711" y="113814"/>
            <a:ext cx="42783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4800" b="1" kern="0" dirty="0" err="1" smtClean="0">
                <a:ln w="3175">
                  <a:noFill/>
                </a:ln>
                <a:solidFill>
                  <a:prstClr val="white"/>
                </a:solidFill>
                <a:effectLst>
                  <a:outerShdw dist="50800" dir="2700000" algn="tl" rotWithShape="0">
                    <a:srgbClr val="68C2E6">
                      <a:alpha val="40000"/>
                    </a:srgbClr>
                  </a:outerShdw>
                </a:effectLst>
                <a:latin typeface="야놀자 야체 B" panose="02020603020101020101" pitchFamily="18" charset="-127"/>
                <a:ea typeface="야놀자 야체 B" panose="02020603020101020101" pitchFamily="18" charset="-127"/>
              </a:rPr>
              <a:t>Letsby</a:t>
            </a:r>
            <a:endParaRPr lang="en-US" altLang="ko-KR" sz="4800" b="1" kern="0" dirty="0">
              <a:ln w="3175">
                <a:noFill/>
              </a:ln>
              <a:solidFill>
                <a:prstClr val="white"/>
              </a:solidFill>
              <a:effectLst>
                <a:outerShdw dist="50800" dir="2700000" algn="tl" rotWithShape="0">
                  <a:srgbClr val="68C2E6">
                    <a:alpha val="40000"/>
                  </a:srgbClr>
                </a:outerShdw>
              </a:effectLst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cxnSp>
        <p:nvCxnSpPr>
          <p:cNvPr id="69" name="직선 연결선 68"/>
          <p:cNvCxnSpPr/>
          <p:nvPr/>
        </p:nvCxnSpPr>
        <p:spPr>
          <a:xfrm>
            <a:off x="949875" y="4746253"/>
            <a:ext cx="389786" cy="17782"/>
          </a:xfrm>
          <a:prstGeom prst="line">
            <a:avLst/>
          </a:prstGeom>
          <a:ln w="200025" cap="rnd">
            <a:solidFill>
              <a:srgbClr val="FFFF00">
                <a:alpha val="4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/>
          <p:cNvGrpSpPr/>
          <p:nvPr/>
        </p:nvGrpSpPr>
        <p:grpSpPr>
          <a:xfrm>
            <a:off x="670905" y="2722805"/>
            <a:ext cx="1037093" cy="1127643"/>
            <a:chOff x="2036528" y="3719607"/>
            <a:chExt cx="894866" cy="976900"/>
          </a:xfrm>
        </p:grpSpPr>
        <p:sp>
          <p:nvSpPr>
            <p:cNvPr id="26" name="자유형 25"/>
            <p:cNvSpPr/>
            <p:nvPr/>
          </p:nvSpPr>
          <p:spPr>
            <a:xfrm rot="8100000">
              <a:off x="2036528" y="3719607"/>
              <a:ext cx="894866" cy="894866"/>
            </a:xfrm>
            <a:custGeom>
              <a:avLst/>
              <a:gdLst>
                <a:gd name="connsiteX0" fmla="*/ 888339 w 894866"/>
                <a:gd name="connsiteY0" fmla="*/ 894866 h 894866"/>
                <a:gd name="connsiteX1" fmla="*/ 0 w 894866"/>
                <a:gd name="connsiteY1" fmla="*/ 6528 h 894866"/>
                <a:gd name="connsiteX2" fmla="*/ 64752 w 894866"/>
                <a:gd name="connsiteY2" fmla="*/ 0 h 894866"/>
                <a:gd name="connsiteX3" fmla="*/ 894866 w 894866"/>
                <a:gd name="connsiteY3" fmla="*/ 0 h 894866"/>
                <a:gd name="connsiteX4" fmla="*/ 894866 w 894866"/>
                <a:gd name="connsiteY4" fmla="*/ 830115 h 894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4866" h="894866">
                  <a:moveTo>
                    <a:pt x="888339" y="894866"/>
                  </a:moveTo>
                  <a:lnTo>
                    <a:pt x="0" y="6528"/>
                  </a:lnTo>
                  <a:lnTo>
                    <a:pt x="64752" y="0"/>
                  </a:lnTo>
                  <a:lnTo>
                    <a:pt x="894866" y="0"/>
                  </a:lnTo>
                  <a:lnTo>
                    <a:pt x="894866" y="830115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1000" dirty="0">
                <a:solidFill>
                  <a:prstClr val="white"/>
                </a:solidFill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2258575" y="4242215"/>
              <a:ext cx="450765" cy="45429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b="1" dirty="0">
                  <a:solidFill>
                    <a:prstClr val="white"/>
                  </a:solidFill>
                </a:rPr>
                <a:t>01</a:t>
              </a:r>
            </a:p>
          </p:txBody>
        </p:sp>
      </p:grpSp>
      <p:sp>
        <p:nvSpPr>
          <p:cNvPr id="70" name="직사각형 69"/>
          <p:cNvSpPr/>
          <p:nvPr/>
        </p:nvSpPr>
        <p:spPr>
          <a:xfrm>
            <a:off x="319236" y="4049553"/>
            <a:ext cx="164326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rPr>
              <a:t>발화 </a:t>
            </a:r>
            <a:r>
              <a:rPr lang="en-US" altLang="ko-KR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rPr>
              <a:t>&amp; Modeling</a:t>
            </a:r>
          </a:p>
          <a:p>
            <a:pPr algn="ctr">
              <a:lnSpc>
                <a:spcPct val="150000"/>
              </a:lnSpc>
            </a:pPr>
            <a:r>
              <a:rPr lang="ko-KR" altLang="en-US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rPr>
              <a:t>김호준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  <a:latin typeface="야놀자 야체 R" panose="02020603020101020101" pitchFamily="18" charset="-127"/>
              <a:ea typeface="야놀자 야체 R" panose="02020603020101020101" pitchFamily="18" charset="-127"/>
            </a:endParaRPr>
          </a:p>
        </p:txBody>
      </p:sp>
      <p:grpSp>
        <p:nvGrpSpPr>
          <p:cNvPr id="45" name="그룹 44"/>
          <p:cNvGrpSpPr/>
          <p:nvPr/>
        </p:nvGrpSpPr>
        <p:grpSpPr>
          <a:xfrm>
            <a:off x="4611509" y="2702485"/>
            <a:ext cx="1037093" cy="1057542"/>
            <a:chOff x="2045295" y="3719607"/>
            <a:chExt cx="894866" cy="916170"/>
          </a:xfrm>
        </p:grpSpPr>
        <p:sp>
          <p:nvSpPr>
            <p:cNvPr id="48" name="자유형 47"/>
            <p:cNvSpPr/>
            <p:nvPr/>
          </p:nvSpPr>
          <p:spPr>
            <a:xfrm rot="8100000">
              <a:off x="2045295" y="3719607"/>
              <a:ext cx="894866" cy="894866"/>
            </a:xfrm>
            <a:custGeom>
              <a:avLst/>
              <a:gdLst>
                <a:gd name="connsiteX0" fmla="*/ 888339 w 894866"/>
                <a:gd name="connsiteY0" fmla="*/ 894866 h 894866"/>
                <a:gd name="connsiteX1" fmla="*/ 0 w 894866"/>
                <a:gd name="connsiteY1" fmla="*/ 6528 h 894866"/>
                <a:gd name="connsiteX2" fmla="*/ 64752 w 894866"/>
                <a:gd name="connsiteY2" fmla="*/ 0 h 894866"/>
                <a:gd name="connsiteX3" fmla="*/ 894866 w 894866"/>
                <a:gd name="connsiteY3" fmla="*/ 0 h 894866"/>
                <a:gd name="connsiteX4" fmla="*/ 894866 w 894866"/>
                <a:gd name="connsiteY4" fmla="*/ 830115 h 894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4866" h="894866">
                  <a:moveTo>
                    <a:pt x="888339" y="894866"/>
                  </a:moveTo>
                  <a:lnTo>
                    <a:pt x="0" y="6528"/>
                  </a:lnTo>
                  <a:lnTo>
                    <a:pt x="64752" y="0"/>
                  </a:lnTo>
                  <a:lnTo>
                    <a:pt x="894866" y="0"/>
                  </a:lnTo>
                  <a:lnTo>
                    <a:pt x="894866" y="830115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1000" dirty="0">
                <a:solidFill>
                  <a:prstClr val="white"/>
                </a:solidFill>
              </a:endParaRPr>
            </a:p>
          </p:txBody>
        </p:sp>
        <p:sp>
          <p:nvSpPr>
            <p:cNvPr id="49" name="직사각형 48"/>
            <p:cNvSpPr/>
            <p:nvPr/>
          </p:nvSpPr>
          <p:spPr>
            <a:xfrm>
              <a:off x="2289484" y="4242215"/>
              <a:ext cx="388946" cy="3935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b="1" dirty="0" smtClean="0">
                  <a:solidFill>
                    <a:prstClr val="white"/>
                  </a:solidFill>
                </a:rPr>
                <a:t>03</a:t>
              </a:r>
              <a:endParaRPr lang="en-US" altLang="ko-KR" b="1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51" name="그룹 50"/>
          <p:cNvGrpSpPr/>
          <p:nvPr/>
        </p:nvGrpSpPr>
        <p:grpSpPr>
          <a:xfrm>
            <a:off x="6572443" y="2702485"/>
            <a:ext cx="1037093" cy="1057542"/>
            <a:chOff x="2036528" y="3719607"/>
            <a:chExt cx="894866" cy="916170"/>
          </a:xfrm>
        </p:grpSpPr>
        <p:sp>
          <p:nvSpPr>
            <p:cNvPr id="54" name="자유형 53"/>
            <p:cNvSpPr/>
            <p:nvPr/>
          </p:nvSpPr>
          <p:spPr>
            <a:xfrm rot="8100000">
              <a:off x="2036528" y="3719607"/>
              <a:ext cx="894866" cy="894866"/>
            </a:xfrm>
            <a:custGeom>
              <a:avLst/>
              <a:gdLst>
                <a:gd name="connsiteX0" fmla="*/ 888339 w 894866"/>
                <a:gd name="connsiteY0" fmla="*/ 894866 h 894866"/>
                <a:gd name="connsiteX1" fmla="*/ 0 w 894866"/>
                <a:gd name="connsiteY1" fmla="*/ 6528 h 894866"/>
                <a:gd name="connsiteX2" fmla="*/ 64752 w 894866"/>
                <a:gd name="connsiteY2" fmla="*/ 0 h 894866"/>
                <a:gd name="connsiteX3" fmla="*/ 894866 w 894866"/>
                <a:gd name="connsiteY3" fmla="*/ 0 h 894866"/>
                <a:gd name="connsiteX4" fmla="*/ 894866 w 894866"/>
                <a:gd name="connsiteY4" fmla="*/ 830115 h 894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4866" h="894866">
                  <a:moveTo>
                    <a:pt x="888339" y="894866"/>
                  </a:moveTo>
                  <a:lnTo>
                    <a:pt x="0" y="6528"/>
                  </a:lnTo>
                  <a:lnTo>
                    <a:pt x="64752" y="0"/>
                  </a:lnTo>
                  <a:lnTo>
                    <a:pt x="894866" y="0"/>
                  </a:lnTo>
                  <a:lnTo>
                    <a:pt x="894866" y="830115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1000" dirty="0">
                <a:solidFill>
                  <a:prstClr val="white"/>
                </a:solidFill>
              </a:endParaRPr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2289484" y="4242215"/>
              <a:ext cx="388946" cy="3935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b="1" dirty="0" smtClean="0">
                  <a:solidFill>
                    <a:prstClr val="white"/>
                  </a:solidFill>
                </a:rPr>
                <a:t>04</a:t>
              </a:r>
              <a:endParaRPr lang="en-US" altLang="ko-KR" b="1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72" name="그룹 71"/>
          <p:cNvGrpSpPr/>
          <p:nvPr/>
        </p:nvGrpSpPr>
        <p:grpSpPr>
          <a:xfrm>
            <a:off x="8556226" y="2702485"/>
            <a:ext cx="1037093" cy="1057542"/>
            <a:chOff x="2036528" y="3719607"/>
            <a:chExt cx="894866" cy="916170"/>
          </a:xfrm>
        </p:grpSpPr>
        <p:sp>
          <p:nvSpPr>
            <p:cNvPr id="79" name="자유형 78"/>
            <p:cNvSpPr/>
            <p:nvPr/>
          </p:nvSpPr>
          <p:spPr>
            <a:xfrm rot="8100000">
              <a:off x="2036528" y="3719607"/>
              <a:ext cx="894866" cy="894866"/>
            </a:xfrm>
            <a:custGeom>
              <a:avLst/>
              <a:gdLst>
                <a:gd name="connsiteX0" fmla="*/ 888339 w 894866"/>
                <a:gd name="connsiteY0" fmla="*/ 894866 h 894866"/>
                <a:gd name="connsiteX1" fmla="*/ 0 w 894866"/>
                <a:gd name="connsiteY1" fmla="*/ 6528 h 894866"/>
                <a:gd name="connsiteX2" fmla="*/ 64752 w 894866"/>
                <a:gd name="connsiteY2" fmla="*/ 0 h 894866"/>
                <a:gd name="connsiteX3" fmla="*/ 894866 w 894866"/>
                <a:gd name="connsiteY3" fmla="*/ 0 h 894866"/>
                <a:gd name="connsiteX4" fmla="*/ 894866 w 894866"/>
                <a:gd name="connsiteY4" fmla="*/ 830115 h 894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4866" h="894866">
                  <a:moveTo>
                    <a:pt x="888339" y="894866"/>
                  </a:moveTo>
                  <a:lnTo>
                    <a:pt x="0" y="6528"/>
                  </a:lnTo>
                  <a:lnTo>
                    <a:pt x="64752" y="0"/>
                  </a:lnTo>
                  <a:lnTo>
                    <a:pt x="894866" y="0"/>
                  </a:lnTo>
                  <a:lnTo>
                    <a:pt x="894866" y="830115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1000" dirty="0">
                <a:solidFill>
                  <a:prstClr val="white"/>
                </a:solidFill>
              </a:endParaRPr>
            </a:p>
          </p:txBody>
        </p:sp>
        <p:sp>
          <p:nvSpPr>
            <p:cNvPr id="80" name="직사각형 79"/>
            <p:cNvSpPr/>
            <p:nvPr/>
          </p:nvSpPr>
          <p:spPr>
            <a:xfrm>
              <a:off x="2289484" y="4242215"/>
              <a:ext cx="388946" cy="3935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b="1" dirty="0" smtClean="0">
                  <a:solidFill>
                    <a:prstClr val="white"/>
                  </a:solidFill>
                </a:rPr>
                <a:t>05</a:t>
              </a:r>
              <a:endParaRPr lang="en-US" altLang="ko-KR" b="1" dirty="0">
                <a:solidFill>
                  <a:prstClr val="white"/>
                </a:solidFill>
              </a:endParaRPr>
            </a:p>
          </p:txBody>
        </p:sp>
      </p:grpSp>
      <p:sp>
        <p:nvSpPr>
          <p:cNvPr id="88" name="직사각형 87"/>
          <p:cNvSpPr/>
          <p:nvPr/>
        </p:nvSpPr>
        <p:spPr>
          <a:xfrm>
            <a:off x="2303019" y="4049553"/>
            <a:ext cx="164326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rPr>
              <a:t>발화 </a:t>
            </a:r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rPr>
              <a:t>&amp; Modeling</a:t>
            </a:r>
          </a:p>
          <a:p>
            <a:pPr algn="ctr">
              <a:lnSpc>
                <a:spcPct val="150000"/>
              </a:lnSpc>
            </a:pPr>
            <a:r>
              <a:rPr lang="ko-KR" altLang="en-US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rPr>
              <a:t>서무성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  <a:latin typeface="야놀자 야체 R" panose="02020603020101020101" pitchFamily="18" charset="-127"/>
              <a:ea typeface="야놀자 야체 R" panose="02020603020101020101" pitchFamily="18" charset="-127"/>
            </a:endParaRPr>
          </a:p>
        </p:txBody>
      </p:sp>
      <p:sp>
        <p:nvSpPr>
          <p:cNvPr id="90" name="직사각형 89"/>
          <p:cNvSpPr/>
          <p:nvPr/>
        </p:nvSpPr>
        <p:spPr>
          <a:xfrm>
            <a:off x="4326522" y="4049553"/>
            <a:ext cx="164326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rPr>
              <a:t>발화 </a:t>
            </a:r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rPr>
              <a:t>&amp; Modeling</a:t>
            </a:r>
          </a:p>
          <a:p>
            <a:pPr algn="ctr">
              <a:lnSpc>
                <a:spcPct val="150000"/>
              </a:lnSpc>
            </a:pPr>
            <a:r>
              <a:rPr lang="ko-KR" altLang="en-US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rPr>
              <a:t>최용빈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  <a:latin typeface="야놀자 야체 R" panose="02020603020101020101" pitchFamily="18" charset="-127"/>
              <a:ea typeface="야놀자 야체 R" panose="02020603020101020101" pitchFamily="18" charset="-127"/>
            </a:endParaRPr>
          </a:p>
        </p:txBody>
      </p:sp>
      <p:sp>
        <p:nvSpPr>
          <p:cNvPr id="92" name="직사각형 91"/>
          <p:cNvSpPr/>
          <p:nvPr/>
        </p:nvSpPr>
        <p:spPr>
          <a:xfrm>
            <a:off x="6241094" y="4049553"/>
            <a:ext cx="164326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rPr>
              <a:t>Business Logic</a:t>
            </a:r>
          </a:p>
          <a:p>
            <a:pPr algn="ctr">
              <a:lnSpc>
                <a:spcPct val="150000"/>
              </a:lnSpc>
            </a:pPr>
            <a:r>
              <a:rPr lang="ko-KR" altLang="en-US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rPr>
              <a:t>서배규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  <a:latin typeface="야놀자 야체 R" panose="02020603020101020101" pitchFamily="18" charset="-127"/>
              <a:ea typeface="야놀자 야체 R" panose="02020603020101020101" pitchFamily="18" charset="-127"/>
            </a:endParaRPr>
          </a:p>
        </p:txBody>
      </p:sp>
      <p:sp>
        <p:nvSpPr>
          <p:cNvPr id="94" name="직사각형 93"/>
          <p:cNvSpPr/>
          <p:nvPr/>
        </p:nvSpPr>
        <p:spPr>
          <a:xfrm>
            <a:off x="8292883" y="4049553"/>
            <a:ext cx="164326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rPr>
              <a:t>Business Logic</a:t>
            </a:r>
          </a:p>
          <a:p>
            <a:pPr algn="ctr">
              <a:lnSpc>
                <a:spcPct val="150000"/>
              </a:lnSpc>
            </a:pPr>
            <a:r>
              <a:rPr lang="ko-KR" altLang="en-US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rPr>
              <a:t>정재욱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  <a:latin typeface="야놀자 야체 R" panose="02020603020101020101" pitchFamily="18" charset="-127"/>
              <a:ea typeface="야놀자 야체 R" panose="02020603020101020101" pitchFamily="18" charset="-127"/>
            </a:endParaRPr>
          </a:p>
        </p:txBody>
      </p:sp>
      <p:cxnSp>
        <p:nvCxnSpPr>
          <p:cNvPr id="101" name="직선 연결선 100"/>
          <p:cNvCxnSpPr/>
          <p:nvPr/>
        </p:nvCxnSpPr>
        <p:spPr>
          <a:xfrm>
            <a:off x="10818596" y="4743316"/>
            <a:ext cx="389786" cy="17782"/>
          </a:xfrm>
          <a:prstGeom prst="line">
            <a:avLst/>
          </a:prstGeom>
          <a:ln w="200025" cap="rnd">
            <a:solidFill>
              <a:srgbClr val="FFFF00">
                <a:alpha val="4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직사각형 95"/>
          <p:cNvSpPr/>
          <p:nvPr/>
        </p:nvSpPr>
        <p:spPr>
          <a:xfrm>
            <a:off x="10191858" y="4049553"/>
            <a:ext cx="164326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rPr>
              <a:t>UI/UX</a:t>
            </a:r>
          </a:p>
          <a:p>
            <a:pPr algn="ctr">
              <a:lnSpc>
                <a:spcPct val="150000"/>
              </a:lnSpc>
            </a:pPr>
            <a:r>
              <a:rPr lang="ko-KR" altLang="en-US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rPr>
              <a:t>김백준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  <a:latin typeface="야놀자 야체 R" panose="02020603020101020101" pitchFamily="18" charset="-127"/>
              <a:ea typeface="야놀자 야체 R" panose="02020603020101020101" pitchFamily="18" charset="-127"/>
            </a:endParaRPr>
          </a:p>
        </p:txBody>
      </p:sp>
      <p:sp>
        <p:nvSpPr>
          <p:cNvPr id="44" name="타원 43"/>
          <p:cNvSpPr/>
          <p:nvPr/>
        </p:nvSpPr>
        <p:spPr>
          <a:xfrm rot="5400000">
            <a:off x="2174040" y="1618938"/>
            <a:ext cx="1957752" cy="1896822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>
            <a:solidFill>
              <a:srgbClr val="77B8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9" name="그룹 38"/>
          <p:cNvGrpSpPr/>
          <p:nvPr/>
        </p:nvGrpSpPr>
        <p:grpSpPr>
          <a:xfrm>
            <a:off x="2634368" y="2702485"/>
            <a:ext cx="1037093" cy="1057542"/>
            <a:chOff x="2036528" y="3719607"/>
            <a:chExt cx="894866" cy="916170"/>
          </a:xfrm>
        </p:grpSpPr>
        <p:sp>
          <p:nvSpPr>
            <p:cNvPr id="42" name="자유형 41"/>
            <p:cNvSpPr/>
            <p:nvPr/>
          </p:nvSpPr>
          <p:spPr>
            <a:xfrm rot="8100000">
              <a:off x="2036528" y="3719607"/>
              <a:ext cx="894866" cy="894866"/>
            </a:xfrm>
            <a:custGeom>
              <a:avLst/>
              <a:gdLst>
                <a:gd name="connsiteX0" fmla="*/ 888339 w 894866"/>
                <a:gd name="connsiteY0" fmla="*/ 894866 h 894866"/>
                <a:gd name="connsiteX1" fmla="*/ 0 w 894866"/>
                <a:gd name="connsiteY1" fmla="*/ 6528 h 894866"/>
                <a:gd name="connsiteX2" fmla="*/ 64752 w 894866"/>
                <a:gd name="connsiteY2" fmla="*/ 0 h 894866"/>
                <a:gd name="connsiteX3" fmla="*/ 894866 w 894866"/>
                <a:gd name="connsiteY3" fmla="*/ 0 h 894866"/>
                <a:gd name="connsiteX4" fmla="*/ 894866 w 894866"/>
                <a:gd name="connsiteY4" fmla="*/ 830115 h 894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4866" h="894866">
                  <a:moveTo>
                    <a:pt x="888339" y="894866"/>
                  </a:moveTo>
                  <a:lnTo>
                    <a:pt x="0" y="6528"/>
                  </a:lnTo>
                  <a:lnTo>
                    <a:pt x="64752" y="0"/>
                  </a:lnTo>
                  <a:lnTo>
                    <a:pt x="894866" y="0"/>
                  </a:lnTo>
                  <a:lnTo>
                    <a:pt x="894866" y="830115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1000" dirty="0">
                <a:solidFill>
                  <a:prstClr val="white"/>
                </a:solidFill>
              </a:endParaRPr>
            </a:p>
          </p:txBody>
        </p:sp>
        <p:sp>
          <p:nvSpPr>
            <p:cNvPr id="43" name="직사각형 42"/>
            <p:cNvSpPr/>
            <p:nvPr/>
          </p:nvSpPr>
          <p:spPr>
            <a:xfrm>
              <a:off x="2289484" y="4242215"/>
              <a:ext cx="388946" cy="3935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b="1" dirty="0" smtClean="0">
                  <a:solidFill>
                    <a:prstClr val="white"/>
                  </a:solidFill>
                </a:rPr>
                <a:t>02</a:t>
              </a:r>
              <a:endParaRPr lang="en-US" altLang="ko-KR" b="1" dirty="0">
                <a:solidFill>
                  <a:prstClr val="white"/>
                </a:solidFill>
              </a:endParaRPr>
            </a:p>
          </p:txBody>
        </p:sp>
      </p:grpSp>
      <p:sp>
        <p:nvSpPr>
          <p:cNvPr id="59" name="타원 58"/>
          <p:cNvSpPr/>
          <p:nvPr/>
        </p:nvSpPr>
        <p:spPr>
          <a:xfrm>
            <a:off x="10071204" y="1640517"/>
            <a:ext cx="1957752" cy="1896822"/>
          </a:xfrm>
          <a:prstGeom prst="ellipse">
            <a:avLst/>
          </a:prstGeom>
          <a:blipFill>
            <a:blip r:embed="rId7"/>
            <a:stretch>
              <a:fillRect/>
            </a:stretch>
          </a:blipFill>
          <a:ln>
            <a:solidFill>
              <a:srgbClr val="77B8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0" name="그룹 59"/>
          <p:cNvGrpSpPr/>
          <p:nvPr/>
        </p:nvGrpSpPr>
        <p:grpSpPr>
          <a:xfrm>
            <a:off x="10541698" y="2702485"/>
            <a:ext cx="1037093" cy="1057542"/>
            <a:chOff x="2036528" y="3719607"/>
            <a:chExt cx="894866" cy="916170"/>
          </a:xfrm>
        </p:grpSpPr>
        <p:sp>
          <p:nvSpPr>
            <p:cNvPr id="61" name="자유형 60"/>
            <p:cNvSpPr/>
            <p:nvPr/>
          </p:nvSpPr>
          <p:spPr>
            <a:xfrm rot="8100000">
              <a:off x="2036528" y="3719607"/>
              <a:ext cx="894866" cy="894866"/>
            </a:xfrm>
            <a:custGeom>
              <a:avLst/>
              <a:gdLst>
                <a:gd name="connsiteX0" fmla="*/ 888339 w 894866"/>
                <a:gd name="connsiteY0" fmla="*/ 894866 h 894866"/>
                <a:gd name="connsiteX1" fmla="*/ 0 w 894866"/>
                <a:gd name="connsiteY1" fmla="*/ 6528 h 894866"/>
                <a:gd name="connsiteX2" fmla="*/ 64752 w 894866"/>
                <a:gd name="connsiteY2" fmla="*/ 0 h 894866"/>
                <a:gd name="connsiteX3" fmla="*/ 894866 w 894866"/>
                <a:gd name="connsiteY3" fmla="*/ 0 h 894866"/>
                <a:gd name="connsiteX4" fmla="*/ 894866 w 894866"/>
                <a:gd name="connsiteY4" fmla="*/ 830115 h 894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4866" h="894866">
                  <a:moveTo>
                    <a:pt x="888339" y="894866"/>
                  </a:moveTo>
                  <a:lnTo>
                    <a:pt x="0" y="6528"/>
                  </a:lnTo>
                  <a:lnTo>
                    <a:pt x="64752" y="0"/>
                  </a:lnTo>
                  <a:lnTo>
                    <a:pt x="894866" y="0"/>
                  </a:lnTo>
                  <a:lnTo>
                    <a:pt x="894866" y="830115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1000" dirty="0">
                <a:solidFill>
                  <a:prstClr val="white"/>
                </a:solidFill>
              </a:endParaRPr>
            </a:p>
          </p:txBody>
        </p:sp>
        <p:sp>
          <p:nvSpPr>
            <p:cNvPr id="62" name="직사각형 61"/>
            <p:cNvSpPr/>
            <p:nvPr/>
          </p:nvSpPr>
          <p:spPr>
            <a:xfrm>
              <a:off x="2289484" y="4242215"/>
              <a:ext cx="388946" cy="3935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b="1" dirty="0" smtClean="0">
                  <a:solidFill>
                    <a:prstClr val="white"/>
                  </a:solidFill>
                </a:rPr>
                <a:t>06</a:t>
              </a:r>
              <a:endParaRPr lang="en-US" altLang="ko-KR" b="1" dirty="0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88891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rgbClr val="B4E5EC"/>
          </a:fgClr>
          <a:bgClr>
            <a:srgbClr val="A6DFEA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2368858" y="2413419"/>
            <a:ext cx="7454283" cy="18620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1500" b="1" kern="0" dirty="0" smtClean="0">
                <a:ln w="3175"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>
                  <a:outerShdw dist="50800" dir="2700000" algn="tl" rotWithShape="0">
                    <a:srgbClr val="68C2E6">
                      <a:alpha val="40000"/>
                    </a:srgbClr>
                  </a:outerShdw>
                </a:effectLst>
                <a:latin typeface="야놀자 야체 B" panose="02020603020101020101" pitchFamily="18" charset="-127"/>
                <a:ea typeface="야놀자 야체 B" panose="02020603020101020101" pitchFamily="18" charset="-127"/>
              </a:rPr>
              <a:t>개요</a:t>
            </a:r>
            <a:endParaRPr lang="en-US" altLang="ko-KR" sz="11500" b="1" kern="0" dirty="0">
              <a:ln w="3175"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>
                <a:outerShdw dist="50800" dir="2700000" algn="tl" rotWithShape="0">
                  <a:srgbClr val="68C2E6">
                    <a:alpha val="40000"/>
                  </a:srgbClr>
                </a:outerShdw>
              </a:effectLst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30944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DF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/>
          <p:nvPr/>
        </p:nvCxnSpPr>
        <p:spPr>
          <a:xfrm>
            <a:off x="5820484" y="2939301"/>
            <a:ext cx="2996989" cy="19052"/>
          </a:xfrm>
          <a:prstGeom prst="line">
            <a:avLst/>
          </a:prstGeom>
          <a:ln w="200025" cap="rnd">
            <a:solidFill>
              <a:srgbClr val="FFFF00">
                <a:alpha val="4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>
            <a:off x="3374527" y="174464"/>
            <a:ext cx="544294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4800" kern="0" smtClean="0">
                <a:ln w="3175">
                  <a:solidFill>
                    <a:prstClr val="white"/>
                  </a:solidFill>
                </a:ln>
                <a:solidFill>
                  <a:prstClr val="white"/>
                </a:solidFill>
                <a:effectLst>
                  <a:outerShdw dist="50800" dir="2700000" algn="tl" rotWithShape="0">
                    <a:srgbClr val="68C2E6">
                      <a:alpha val="40000"/>
                    </a:srgbClr>
                  </a:outerShdw>
                </a:effectLst>
                <a:latin typeface="야놀자 야체 R" panose="02020603020101020101" pitchFamily="18" charset="-127"/>
                <a:ea typeface="야놀자 야체 R" panose="02020603020101020101" pitchFamily="18" charset="-127"/>
              </a:rPr>
              <a:t>놀러가자</a:t>
            </a:r>
            <a:endParaRPr lang="en-US" altLang="ko-KR" sz="4800" b="1" kern="0" dirty="0">
              <a:ln w="3175">
                <a:noFill/>
              </a:ln>
              <a:solidFill>
                <a:prstClr val="white"/>
              </a:solidFill>
              <a:effectLst>
                <a:outerShdw dist="50800" dir="2700000" algn="tl" rotWithShape="0">
                  <a:srgbClr val="68C2E6">
                    <a:alpha val="40000"/>
                  </a:srgbClr>
                </a:outerShdw>
              </a:effectLst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 flipV="1">
            <a:off x="4925812" y="2248348"/>
            <a:ext cx="2701360" cy="22185"/>
          </a:xfrm>
          <a:prstGeom prst="line">
            <a:avLst/>
          </a:prstGeom>
          <a:ln w="200025" cap="rnd">
            <a:solidFill>
              <a:srgbClr val="FFFF00">
                <a:alpha val="4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811471" y="1863345"/>
            <a:ext cx="10784958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ko-KR" altLang="en-US" sz="4400" dirty="0">
                <a:solidFill>
                  <a:prstClr val="black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삼성전자가 자체 개발한 음성 인식 플랫폼으로, 사용자의 편의성을 증진시켜주는 인공지능 가상 비서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811471" y="1260759"/>
            <a:ext cx="1507679" cy="449708"/>
          </a:xfrm>
          <a:prstGeom prst="rect">
            <a:avLst/>
          </a:prstGeom>
          <a:solidFill>
            <a:srgbClr val="77B8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000" b="1" dirty="0" err="1" smtClean="0"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빅스비</a:t>
            </a:r>
            <a:r>
              <a:rPr lang="en-US" altLang="ko-KR" sz="2000" b="1" dirty="0" smtClean="0"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?</a:t>
            </a:r>
            <a:endParaRPr lang="en-US" altLang="ko-KR" sz="2000" b="1" dirty="0">
              <a:solidFill>
                <a:prstClr val="white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 flipV="1">
            <a:off x="5874282" y="5626249"/>
            <a:ext cx="2943191" cy="11139"/>
          </a:xfrm>
          <a:prstGeom prst="line">
            <a:avLst/>
          </a:prstGeom>
          <a:ln w="200025" cap="rnd">
            <a:solidFill>
              <a:srgbClr val="FFFF00">
                <a:alpha val="4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6399610" y="4979378"/>
            <a:ext cx="1948324" cy="1413"/>
          </a:xfrm>
          <a:prstGeom prst="line">
            <a:avLst/>
          </a:prstGeom>
          <a:ln w="200025" cap="rnd">
            <a:solidFill>
              <a:srgbClr val="FFFF00">
                <a:alpha val="4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811471" y="4550674"/>
            <a:ext cx="10784958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ko-KR" altLang="en-US" sz="4400" dirty="0" err="1">
                <a:solidFill>
                  <a:prstClr val="black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빅스비</a:t>
            </a:r>
            <a:r>
              <a:rPr lang="ko-KR" altLang="en-US" sz="4400" dirty="0">
                <a:solidFill>
                  <a:prstClr val="black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서비스를 제공하는 </a:t>
            </a:r>
            <a:r>
              <a:rPr lang="ko-KR" altLang="en-US" sz="4400" dirty="0" err="1">
                <a:solidFill>
                  <a:prstClr val="black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빅스비</a:t>
            </a:r>
            <a:r>
              <a:rPr lang="ko-KR" altLang="en-US" sz="4400" dirty="0">
                <a:solidFill>
                  <a:prstClr val="black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플랫폼 서버에서 실행되는 최소 단위의 </a:t>
            </a:r>
            <a:r>
              <a:rPr lang="ko-KR" altLang="en-US" sz="4400" dirty="0" err="1">
                <a:solidFill>
                  <a:prstClr val="black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빅스비</a:t>
            </a:r>
            <a:r>
              <a:rPr lang="ko-KR" altLang="en-US" sz="4400" dirty="0">
                <a:solidFill>
                  <a:prstClr val="black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서버 어플리케이션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811471" y="3948088"/>
            <a:ext cx="1507679" cy="449708"/>
          </a:xfrm>
          <a:prstGeom prst="rect">
            <a:avLst/>
          </a:prstGeom>
          <a:solidFill>
            <a:srgbClr val="77B8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000" b="1" smtClean="0"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빅스비</a:t>
            </a:r>
            <a:r>
              <a:rPr lang="ko-KR" altLang="en-US" sz="2000" b="1" dirty="0" smtClean="0"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캡슐</a:t>
            </a:r>
            <a:r>
              <a:rPr lang="en-US" altLang="ko-KR" sz="2000" b="1" dirty="0" smtClean="0"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?</a:t>
            </a:r>
            <a:endParaRPr lang="en-US" altLang="ko-KR" sz="2000" b="1" dirty="0">
              <a:solidFill>
                <a:prstClr val="white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35549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DF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 flipV="1">
            <a:off x="6096000" y="4623710"/>
            <a:ext cx="1176169" cy="1030"/>
          </a:xfrm>
          <a:prstGeom prst="line">
            <a:avLst/>
          </a:prstGeom>
          <a:ln w="200025" cap="rnd">
            <a:solidFill>
              <a:srgbClr val="FFFF00">
                <a:alpha val="4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V="1">
            <a:off x="4688631" y="4623710"/>
            <a:ext cx="528828" cy="1030"/>
          </a:xfrm>
          <a:prstGeom prst="line">
            <a:avLst/>
          </a:prstGeom>
          <a:ln w="200025" cap="rnd">
            <a:solidFill>
              <a:srgbClr val="FFFF00">
                <a:alpha val="4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>
            <a:off x="3374527" y="174464"/>
            <a:ext cx="544294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4800" kern="0" smtClean="0">
                <a:ln w="3175">
                  <a:solidFill>
                    <a:prstClr val="white"/>
                  </a:solidFill>
                </a:ln>
                <a:solidFill>
                  <a:prstClr val="white"/>
                </a:solidFill>
                <a:effectLst>
                  <a:outerShdw dist="50800" dir="2700000" algn="tl" rotWithShape="0">
                    <a:srgbClr val="68C2E6">
                      <a:alpha val="40000"/>
                    </a:srgbClr>
                  </a:outerShdw>
                </a:effectLst>
                <a:latin typeface="야놀자 야체 R" panose="02020603020101020101" pitchFamily="18" charset="-127"/>
                <a:ea typeface="야놀자 야체 R" panose="02020603020101020101" pitchFamily="18" charset="-127"/>
              </a:rPr>
              <a:t>놀러가자</a:t>
            </a:r>
            <a:endParaRPr lang="en-US" altLang="ko-KR" sz="4800" b="1" kern="0" dirty="0">
              <a:ln w="3175">
                <a:noFill/>
              </a:ln>
              <a:solidFill>
                <a:prstClr val="white"/>
              </a:solidFill>
              <a:effectLst>
                <a:outerShdw dist="50800" dir="2700000" algn="tl" rotWithShape="0">
                  <a:srgbClr val="68C2E6">
                    <a:alpha val="40000"/>
                  </a:srgbClr>
                </a:outerShdw>
              </a:effectLst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 flipV="1">
            <a:off x="4374703" y="2782842"/>
            <a:ext cx="2338069" cy="11140"/>
          </a:xfrm>
          <a:prstGeom prst="line">
            <a:avLst/>
          </a:prstGeom>
          <a:ln w="200025" cap="rnd">
            <a:solidFill>
              <a:srgbClr val="FFFF00">
                <a:alpha val="4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V="1">
            <a:off x="2205572" y="2782842"/>
            <a:ext cx="1710212" cy="1029"/>
          </a:xfrm>
          <a:prstGeom prst="line">
            <a:avLst/>
          </a:prstGeom>
          <a:ln w="200025" cap="rnd">
            <a:solidFill>
              <a:srgbClr val="FFFF00">
                <a:alpha val="4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811471" y="1640559"/>
            <a:ext cx="1507679" cy="449708"/>
          </a:xfrm>
          <a:prstGeom prst="rect">
            <a:avLst/>
          </a:prstGeom>
          <a:solidFill>
            <a:srgbClr val="77B8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000" b="1" smtClean="0"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개발배경</a:t>
            </a:r>
            <a:endParaRPr lang="en-US" altLang="ko-KR" sz="2000" b="1" dirty="0">
              <a:solidFill>
                <a:prstClr val="white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972790" y="2428899"/>
            <a:ext cx="846231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ko-KR" altLang="en-US" sz="4000" dirty="0" smtClean="0">
                <a:solidFill>
                  <a:prstClr val="black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많은 데이터와 복잡한 검색조건으로 인한 검색의 불편함 </a:t>
            </a:r>
            <a:endParaRPr lang="ko-KR" altLang="en-US" sz="4000" dirty="0">
              <a:solidFill>
                <a:prstClr val="black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2" name="아래쪽 화살표 1"/>
          <p:cNvSpPr/>
          <p:nvPr/>
        </p:nvSpPr>
        <p:spPr>
          <a:xfrm>
            <a:off x="5932356" y="3390800"/>
            <a:ext cx="543188" cy="686265"/>
          </a:xfrm>
          <a:prstGeom prst="downArrow">
            <a:avLst/>
          </a:prstGeom>
          <a:solidFill>
            <a:srgbClr val="77B8D8"/>
          </a:solidFill>
          <a:ln>
            <a:solidFill>
              <a:srgbClr val="77B8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182198" y="4269767"/>
            <a:ext cx="1004350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ko-KR" altLang="en-US" sz="4000" dirty="0" smtClean="0">
                <a:solidFill>
                  <a:prstClr val="black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음성을 이용하여 편리하고 </a:t>
            </a:r>
            <a:r>
              <a:rPr lang="ko-KR" altLang="en-US" sz="4000" dirty="0" err="1" smtClean="0">
                <a:solidFill>
                  <a:prstClr val="black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빠른시간</a:t>
            </a:r>
            <a:r>
              <a:rPr lang="ko-KR" altLang="en-US" sz="4000" dirty="0" smtClean="0">
                <a:solidFill>
                  <a:prstClr val="black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내에 데이터를 검색</a:t>
            </a:r>
            <a:endParaRPr lang="en-US" altLang="ko-KR" sz="4000" dirty="0" smtClean="0">
              <a:solidFill>
                <a:prstClr val="black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32458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DF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/>
          <p:cNvSpPr/>
          <p:nvPr/>
        </p:nvSpPr>
        <p:spPr>
          <a:xfrm>
            <a:off x="3374527" y="174464"/>
            <a:ext cx="544294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4800" kern="0" smtClean="0">
                <a:ln w="3175">
                  <a:solidFill>
                    <a:prstClr val="white"/>
                  </a:solidFill>
                </a:ln>
                <a:solidFill>
                  <a:prstClr val="white"/>
                </a:solidFill>
                <a:effectLst>
                  <a:outerShdw dist="50800" dir="2700000" algn="tl" rotWithShape="0">
                    <a:srgbClr val="68C2E6">
                      <a:alpha val="40000"/>
                    </a:srgbClr>
                  </a:outerShdw>
                </a:effectLst>
                <a:latin typeface="야놀자 야체 R" panose="02020603020101020101" pitchFamily="18" charset="-127"/>
                <a:ea typeface="야놀자 야체 R" panose="02020603020101020101" pitchFamily="18" charset="-127"/>
              </a:rPr>
              <a:t>놀러가자</a:t>
            </a:r>
            <a:endParaRPr lang="en-US" altLang="ko-KR" sz="4800" b="1" kern="0" dirty="0">
              <a:ln w="3175">
                <a:noFill/>
              </a:ln>
              <a:solidFill>
                <a:prstClr val="white"/>
              </a:solidFill>
              <a:effectLst>
                <a:outerShdw dist="50800" dir="2700000" algn="tl" rotWithShape="0">
                  <a:srgbClr val="68C2E6">
                    <a:alpha val="40000"/>
                  </a:srgbClr>
                </a:outerShdw>
              </a:effectLst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 flipV="1">
            <a:off x="5227258" y="2400679"/>
            <a:ext cx="1953383" cy="11140"/>
          </a:xfrm>
          <a:prstGeom prst="line">
            <a:avLst/>
          </a:prstGeom>
          <a:ln w="200025" cap="rnd">
            <a:solidFill>
              <a:srgbClr val="FFFF00">
                <a:alpha val="4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208840" y="4599848"/>
            <a:ext cx="782590" cy="1412"/>
          </a:xfrm>
          <a:prstGeom prst="line">
            <a:avLst/>
          </a:prstGeom>
          <a:ln w="200025" cap="rnd">
            <a:solidFill>
              <a:srgbClr val="FFFF00">
                <a:alpha val="4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1092456" y="2000111"/>
            <a:ext cx="780108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ko-KR" altLang="en-US" sz="4400" dirty="0" err="1" smtClean="0">
                <a:solidFill>
                  <a:prstClr val="black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타겟</a:t>
            </a:r>
            <a:r>
              <a:rPr lang="ko-KR" altLang="en-US" sz="4400" dirty="0" smtClean="0">
                <a:solidFill>
                  <a:prstClr val="black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</a:t>
            </a:r>
            <a:r>
              <a:rPr lang="en-US" altLang="ko-KR" sz="4400" dirty="0" smtClean="0">
                <a:solidFill>
                  <a:prstClr val="black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: </a:t>
            </a:r>
            <a:r>
              <a:rPr lang="ko-KR" altLang="en-US" sz="4400" dirty="0" smtClean="0">
                <a:solidFill>
                  <a:prstClr val="black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주말</a:t>
            </a:r>
            <a:r>
              <a:rPr lang="en-US" altLang="ko-KR" sz="4400" dirty="0" smtClean="0">
                <a:solidFill>
                  <a:prstClr val="black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, </a:t>
            </a:r>
            <a:r>
              <a:rPr lang="ko-KR" altLang="en-US" sz="4400" dirty="0" smtClean="0">
                <a:solidFill>
                  <a:prstClr val="black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여가 시간에 할 일이 없는 사람들 </a:t>
            </a:r>
            <a:endParaRPr lang="ko-KR" altLang="en-US" sz="4400" dirty="0">
              <a:solidFill>
                <a:prstClr val="black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092456" y="1425820"/>
            <a:ext cx="1507679" cy="449708"/>
          </a:xfrm>
          <a:prstGeom prst="rect">
            <a:avLst/>
          </a:prstGeom>
          <a:solidFill>
            <a:srgbClr val="77B8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000" b="1" dirty="0" smtClean="0"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개발목표</a:t>
            </a:r>
            <a:endParaRPr lang="en-US" altLang="ko-KR" sz="2000" b="1" dirty="0">
              <a:solidFill>
                <a:prstClr val="white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000159" y="5258642"/>
            <a:ext cx="353654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800" dirty="0" smtClean="0">
                <a:solidFill>
                  <a:prstClr val="black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※ </a:t>
            </a:r>
            <a:r>
              <a:rPr lang="ko-KR" altLang="en-US" sz="2800" dirty="0" smtClean="0">
                <a:solidFill>
                  <a:prstClr val="black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발화</a:t>
            </a:r>
            <a:r>
              <a:rPr lang="en-US" altLang="ko-KR" sz="2800" dirty="0" smtClean="0">
                <a:solidFill>
                  <a:prstClr val="black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?</a:t>
            </a:r>
          </a:p>
          <a:p>
            <a:pPr lvl="0"/>
            <a:r>
              <a:rPr lang="en-US" altLang="ko-KR" sz="2800" dirty="0">
                <a:solidFill>
                  <a:prstClr val="black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</a:t>
            </a:r>
            <a:r>
              <a:rPr lang="en-US" altLang="ko-KR" sz="2800" dirty="0" smtClean="0">
                <a:solidFill>
                  <a:prstClr val="black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   - </a:t>
            </a:r>
            <a:r>
              <a:rPr lang="ko-KR" altLang="en-US" sz="2800" dirty="0" smtClean="0">
                <a:solidFill>
                  <a:prstClr val="black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사람이 말하는 음성 언어</a:t>
            </a:r>
            <a:endParaRPr lang="ko-KR" altLang="en-US" sz="2800" dirty="0">
              <a:solidFill>
                <a:prstClr val="black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092456" y="2694560"/>
            <a:ext cx="8496617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ko-KR" altLang="en-US" sz="4400" dirty="0" smtClean="0">
                <a:solidFill>
                  <a:prstClr val="black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목표 </a:t>
            </a:r>
            <a:r>
              <a:rPr lang="en-US" altLang="ko-KR" sz="4400" dirty="0" smtClean="0">
                <a:solidFill>
                  <a:prstClr val="black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: </a:t>
            </a:r>
            <a:r>
              <a:rPr lang="ko-KR" altLang="en-US" sz="4400" dirty="0" smtClean="0">
                <a:solidFill>
                  <a:prstClr val="black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지역 관광</a:t>
            </a:r>
            <a:r>
              <a:rPr lang="en-US" altLang="ko-KR" sz="4400" dirty="0" smtClean="0">
                <a:solidFill>
                  <a:prstClr val="black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, </a:t>
            </a:r>
            <a:r>
              <a:rPr lang="ko-KR" altLang="en-US" sz="4400" dirty="0" smtClean="0">
                <a:solidFill>
                  <a:prstClr val="black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행사</a:t>
            </a:r>
            <a:r>
              <a:rPr lang="en-US" altLang="ko-KR" sz="4400" dirty="0" smtClean="0">
                <a:solidFill>
                  <a:prstClr val="black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, </a:t>
            </a:r>
            <a:r>
              <a:rPr lang="ko-KR" altLang="en-US" sz="4400" dirty="0" smtClean="0">
                <a:solidFill>
                  <a:prstClr val="black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축제 홍보</a:t>
            </a:r>
            <a:endParaRPr lang="ko-KR" altLang="en-US" sz="4400" dirty="0">
              <a:solidFill>
                <a:prstClr val="black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051495" y="3418237"/>
            <a:ext cx="7407372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ko-KR" altLang="en-US" sz="4400" dirty="0" smtClean="0">
                <a:solidFill>
                  <a:prstClr val="black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요금</a:t>
            </a:r>
            <a:r>
              <a:rPr lang="en-US" altLang="ko-KR" sz="4400" dirty="0" smtClean="0">
                <a:solidFill>
                  <a:prstClr val="black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, </a:t>
            </a:r>
            <a:r>
              <a:rPr lang="ko-KR" altLang="en-US" sz="4400" dirty="0" smtClean="0">
                <a:solidFill>
                  <a:prstClr val="black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주차장</a:t>
            </a:r>
            <a:r>
              <a:rPr lang="en-US" altLang="ko-KR" sz="4400" dirty="0" smtClean="0">
                <a:solidFill>
                  <a:prstClr val="black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, </a:t>
            </a:r>
            <a:r>
              <a:rPr lang="ko-KR" altLang="en-US" sz="4400" dirty="0" smtClean="0">
                <a:solidFill>
                  <a:prstClr val="black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운영 시간 등 상세한 정보 제공</a:t>
            </a:r>
            <a:endParaRPr lang="ko-KR" altLang="en-US" sz="4400" dirty="0">
              <a:solidFill>
                <a:prstClr val="black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092456" y="4215128"/>
            <a:ext cx="10827017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ko-KR" altLang="en-US" sz="4400" dirty="0" smtClean="0">
                <a:solidFill>
                  <a:prstClr val="black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기능 </a:t>
            </a:r>
            <a:r>
              <a:rPr lang="en-US" altLang="ko-KR" sz="4400" dirty="0" smtClean="0">
                <a:solidFill>
                  <a:prstClr val="black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: </a:t>
            </a:r>
            <a:r>
              <a:rPr lang="ko-KR" altLang="en-US" sz="4400" dirty="0" smtClean="0">
                <a:solidFill>
                  <a:prstClr val="black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발화를 </a:t>
            </a:r>
            <a:r>
              <a:rPr lang="ko-KR" altLang="en-US" sz="4400" dirty="0">
                <a:solidFill>
                  <a:prstClr val="black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통해 입력되는 </a:t>
            </a:r>
            <a:r>
              <a:rPr lang="ko-KR" altLang="en-US" sz="4400" dirty="0" err="1">
                <a:solidFill>
                  <a:prstClr val="black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여러가지의</a:t>
            </a:r>
            <a:r>
              <a:rPr lang="ko-KR" altLang="en-US" sz="4400" dirty="0">
                <a:solidFill>
                  <a:prstClr val="black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조건을 한번에 </a:t>
            </a:r>
            <a:r>
              <a:rPr lang="ko-KR" altLang="en-US" sz="4400" dirty="0" smtClean="0">
                <a:solidFill>
                  <a:prstClr val="black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처리</a:t>
            </a:r>
            <a:endParaRPr lang="ko-KR" altLang="en-US" sz="4400" dirty="0">
              <a:solidFill>
                <a:prstClr val="black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01132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DF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/>
          <p:cNvSpPr/>
          <p:nvPr/>
        </p:nvSpPr>
        <p:spPr>
          <a:xfrm>
            <a:off x="3374527" y="174464"/>
            <a:ext cx="544294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4800" kern="0" smtClean="0">
                <a:ln w="3175">
                  <a:solidFill>
                    <a:prstClr val="white"/>
                  </a:solidFill>
                </a:ln>
                <a:solidFill>
                  <a:prstClr val="white"/>
                </a:solidFill>
                <a:effectLst>
                  <a:outerShdw dist="50800" dir="2700000" algn="tl" rotWithShape="0">
                    <a:srgbClr val="68C2E6">
                      <a:alpha val="40000"/>
                    </a:srgbClr>
                  </a:outerShdw>
                </a:effectLst>
                <a:latin typeface="야놀자 야체 R" panose="02020603020101020101" pitchFamily="18" charset="-127"/>
                <a:ea typeface="야놀자 야체 R" panose="02020603020101020101" pitchFamily="18" charset="-127"/>
              </a:rPr>
              <a:t>놀러가자</a:t>
            </a:r>
            <a:endParaRPr lang="en-US" altLang="ko-KR" sz="4800" b="1" kern="0" dirty="0">
              <a:ln w="3175">
                <a:noFill/>
              </a:ln>
              <a:solidFill>
                <a:prstClr val="white"/>
              </a:solidFill>
              <a:effectLst>
                <a:outerShdw dist="50800" dir="2700000" algn="tl" rotWithShape="0">
                  <a:srgbClr val="68C2E6">
                    <a:alpha val="40000"/>
                  </a:srgbClr>
                </a:outerShdw>
              </a:effectLst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077374" y="1925652"/>
            <a:ext cx="1507679" cy="449708"/>
          </a:xfrm>
          <a:prstGeom prst="rect">
            <a:avLst/>
          </a:prstGeom>
          <a:solidFill>
            <a:srgbClr val="77B8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000" b="1" dirty="0" smtClean="0"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기대효과</a:t>
            </a:r>
            <a:endParaRPr lang="en-US" altLang="ko-KR" sz="2000" b="1" dirty="0">
              <a:solidFill>
                <a:prstClr val="white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077374" y="2538995"/>
            <a:ext cx="10784958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ko-KR" altLang="en-US" sz="4400" dirty="0" smtClean="0">
                <a:solidFill>
                  <a:prstClr val="black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행사 소개 및 </a:t>
            </a:r>
            <a:r>
              <a:rPr lang="ko-KR" altLang="en-US" sz="4400" dirty="0" err="1" smtClean="0">
                <a:solidFill>
                  <a:prstClr val="black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접근성</a:t>
            </a:r>
            <a:r>
              <a:rPr lang="ko-KR" altLang="en-US" sz="4400" dirty="0" smtClean="0">
                <a:solidFill>
                  <a:prstClr val="black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확장을 통해</a:t>
            </a:r>
            <a:endParaRPr lang="en-US" altLang="ko-KR" sz="4400" dirty="0" smtClean="0">
              <a:solidFill>
                <a:prstClr val="black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ko-KR" altLang="en-US" sz="4400" dirty="0" smtClean="0">
                <a:solidFill>
                  <a:prstClr val="black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문화관광 사업 확대와 지역 경제 활성화</a:t>
            </a:r>
            <a:endParaRPr lang="en-US" altLang="ko-KR" sz="4400" dirty="0" smtClean="0">
              <a:solidFill>
                <a:prstClr val="black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ko-KR" altLang="en-US" sz="4400" dirty="0" err="1" smtClean="0">
                <a:solidFill>
                  <a:prstClr val="black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빅스비에</a:t>
            </a:r>
            <a:r>
              <a:rPr lang="ko-KR" altLang="en-US" sz="4400" dirty="0" smtClean="0">
                <a:solidFill>
                  <a:prstClr val="black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대한 인지도 강화</a:t>
            </a:r>
            <a:endParaRPr lang="ko-KR" altLang="en-US" sz="4400" dirty="0">
              <a:solidFill>
                <a:prstClr val="black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96727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696</TotalTime>
  <Words>714</Words>
  <Application>Microsoft Office PowerPoint</Application>
  <PresentationFormat>와이드스크린</PresentationFormat>
  <Paragraphs>159</Paragraphs>
  <Slides>21</Slides>
  <Notes>10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8" baseType="lpstr">
      <vt:lpstr>야놀자 야체 R</vt:lpstr>
      <vt:lpstr>나눔손글씨 펜</vt:lpstr>
      <vt:lpstr>나눔손글씨 붓</vt:lpstr>
      <vt:lpstr>Arial</vt:lpstr>
      <vt:lpstr>맑은 고딕</vt:lpstr>
      <vt:lpstr>야놀자 야체 B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조땡</dc:creator>
  <cp:lastModifiedBy>multicampus</cp:lastModifiedBy>
  <cp:revision>28</cp:revision>
  <dcterms:created xsi:type="dcterms:W3CDTF">2019-10-24T03:58:47Z</dcterms:created>
  <dcterms:modified xsi:type="dcterms:W3CDTF">2019-11-06T00:27:38Z</dcterms:modified>
</cp:coreProperties>
</file>